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9" r:id="rId5"/>
    <p:sldId id="257" r:id="rId6"/>
    <p:sldId id="260" r:id="rId7"/>
    <p:sldId id="265" r:id="rId8"/>
    <p:sldId id="263" r:id="rId9"/>
    <p:sldId id="264" r:id="rId10"/>
    <p:sldId id="262" r:id="rId11"/>
    <p:sldId id="258" r:id="rId12"/>
    <p:sldId id="270" r:id="rId13"/>
    <p:sldId id="271" r:id="rId14"/>
    <p:sldId id="272" r:id="rId15"/>
    <p:sldId id="273" r:id="rId16"/>
    <p:sldId id="274" r:id="rId17"/>
    <p:sldId id="276" r:id="rId18"/>
    <p:sldId id="275" r:id="rId19"/>
    <p:sldId id="277" r:id="rId20"/>
    <p:sldId id="278" r:id="rId21"/>
    <p:sldId id="281" r:id="rId22"/>
    <p:sldId id="282" r:id="rId23"/>
    <p:sldId id="283" r:id="rId24"/>
    <p:sldId id="279" r:id="rId25"/>
    <p:sldId id="285" r:id="rId26"/>
    <p:sldId id="259" r:id="rId27"/>
    <p:sldId id="284"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9" r:id="rId41"/>
    <p:sldId id="298" r:id="rId42"/>
    <p:sldId id="300" r:id="rId43"/>
    <p:sldId id="301" r:id="rId44"/>
    <p:sldId id="30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7C5"/>
    <a:srgbClr val="DAC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108" y="2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0D3A-945A-5035-2273-5ACB443186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ro-RO"/>
          </a:p>
        </p:txBody>
      </p:sp>
      <p:sp>
        <p:nvSpPr>
          <p:cNvPr id="3" name="Subtitle 2">
            <a:extLst>
              <a:ext uri="{FF2B5EF4-FFF2-40B4-BE49-F238E27FC236}">
                <a16:creationId xmlns:a16="http://schemas.microsoft.com/office/drawing/2014/main" id="{94557B0E-B28E-2882-F16C-A36DBF4D5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ro-RO"/>
          </a:p>
        </p:txBody>
      </p:sp>
      <p:sp>
        <p:nvSpPr>
          <p:cNvPr id="4" name="Date Placeholder 3">
            <a:extLst>
              <a:ext uri="{FF2B5EF4-FFF2-40B4-BE49-F238E27FC236}">
                <a16:creationId xmlns:a16="http://schemas.microsoft.com/office/drawing/2014/main" id="{8E020447-146E-7442-5467-049E5D26A01B}"/>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9392F267-0CBC-7F42-C5C8-C6A74D87366A}"/>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529AE1B4-D6AD-D68C-1AD1-FAF299F0BB81}"/>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2787950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6A84-EE0B-972A-F0DA-65B502C703BB}"/>
              </a:ext>
            </a:extLst>
          </p:cNvPr>
          <p:cNvSpPr>
            <a:spLocks noGrp="1"/>
          </p:cNvSpPr>
          <p:nvPr>
            <p:ph type="title"/>
          </p:nvPr>
        </p:nvSpPr>
        <p:spPr/>
        <p:txBody>
          <a:bodyPr/>
          <a:lstStyle/>
          <a:p>
            <a:r>
              <a:rPr lang="en-GB"/>
              <a:t>Click to edit Master title style</a:t>
            </a:r>
            <a:endParaRPr lang="ro-RO"/>
          </a:p>
        </p:txBody>
      </p:sp>
      <p:sp>
        <p:nvSpPr>
          <p:cNvPr id="3" name="Content Placeholder 2">
            <a:extLst>
              <a:ext uri="{FF2B5EF4-FFF2-40B4-BE49-F238E27FC236}">
                <a16:creationId xmlns:a16="http://schemas.microsoft.com/office/drawing/2014/main" id="{B9B13822-D91C-1691-0D2E-7379911F9AB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10ECC439-4667-4CB3-462F-AC898475FC26}"/>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B05689D0-FE43-934D-C96C-D668342938CB}"/>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7B69BB68-8419-7AC6-BCB0-0603659EC2E9}"/>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95739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79A9-B307-23DB-541B-C888938CF86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ro-RO"/>
          </a:p>
        </p:txBody>
      </p:sp>
      <p:sp>
        <p:nvSpPr>
          <p:cNvPr id="3" name="Text Placeholder 2">
            <a:extLst>
              <a:ext uri="{FF2B5EF4-FFF2-40B4-BE49-F238E27FC236}">
                <a16:creationId xmlns:a16="http://schemas.microsoft.com/office/drawing/2014/main" id="{5AE8F806-48AE-E0F1-78D7-C2BA87AB84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EAFD4D0-5C52-B6CB-4A52-6F836A0D50D3}"/>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32FC5185-19FF-03EC-B056-0A26C5977825}"/>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89BE2005-024D-CC9A-5C48-55F1E96EBDE8}"/>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377392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0D48-6B9E-300E-D0B5-CC2B1CAD44DD}"/>
              </a:ext>
            </a:extLst>
          </p:cNvPr>
          <p:cNvSpPr>
            <a:spLocks noGrp="1"/>
          </p:cNvSpPr>
          <p:nvPr>
            <p:ph type="title"/>
          </p:nvPr>
        </p:nvSpPr>
        <p:spPr/>
        <p:txBody>
          <a:bodyPr/>
          <a:lstStyle/>
          <a:p>
            <a:r>
              <a:rPr lang="en-GB"/>
              <a:t>Click to edit Master title style</a:t>
            </a:r>
            <a:endParaRPr lang="ro-RO"/>
          </a:p>
        </p:txBody>
      </p:sp>
      <p:sp>
        <p:nvSpPr>
          <p:cNvPr id="3" name="Content Placeholder 2">
            <a:extLst>
              <a:ext uri="{FF2B5EF4-FFF2-40B4-BE49-F238E27FC236}">
                <a16:creationId xmlns:a16="http://schemas.microsoft.com/office/drawing/2014/main" id="{F72046F5-17DB-F295-023D-55BAA43E1B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Content Placeholder 3">
            <a:extLst>
              <a:ext uri="{FF2B5EF4-FFF2-40B4-BE49-F238E27FC236}">
                <a16:creationId xmlns:a16="http://schemas.microsoft.com/office/drawing/2014/main" id="{81571F80-FF8F-CA6E-BCAE-6714593D6B3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5" name="Date Placeholder 4">
            <a:extLst>
              <a:ext uri="{FF2B5EF4-FFF2-40B4-BE49-F238E27FC236}">
                <a16:creationId xmlns:a16="http://schemas.microsoft.com/office/drawing/2014/main" id="{F0C2B483-9BFC-3B61-A570-B258ABE28693}"/>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6" name="Footer Placeholder 5">
            <a:extLst>
              <a:ext uri="{FF2B5EF4-FFF2-40B4-BE49-F238E27FC236}">
                <a16:creationId xmlns:a16="http://schemas.microsoft.com/office/drawing/2014/main" id="{DA124F2E-1A65-4896-FCEA-82CFEC28AF27}"/>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7285F28E-2F2A-8531-317D-A1AE34976487}"/>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11322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6DDDB-EA0B-2C78-EC3D-034E7FB5F562}"/>
              </a:ext>
            </a:extLst>
          </p:cNvPr>
          <p:cNvSpPr>
            <a:spLocks noGrp="1"/>
          </p:cNvSpPr>
          <p:nvPr>
            <p:ph type="title"/>
          </p:nvPr>
        </p:nvSpPr>
        <p:spPr>
          <a:xfrm>
            <a:off x="839788" y="365125"/>
            <a:ext cx="10515600" cy="1325563"/>
          </a:xfrm>
        </p:spPr>
        <p:txBody>
          <a:bodyPr/>
          <a:lstStyle/>
          <a:p>
            <a:r>
              <a:rPr lang="en-GB"/>
              <a:t>Click to edit Master title style</a:t>
            </a:r>
            <a:endParaRPr lang="ro-RO"/>
          </a:p>
        </p:txBody>
      </p:sp>
      <p:sp>
        <p:nvSpPr>
          <p:cNvPr id="3" name="Text Placeholder 2">
            <a:extLst>
              <a:ext uri="{FF2B5EF4-FFF2-40B4-BE49-F238E27FC236}">
                <a16:creationId xmlns:a16="http://schemas.microsoft.com/office/drawing/2014/main" id="{7E04BD2F-476B-5B42-2998-3042A01F4C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649BA8B-7051-E7AB-3651-9852F898E30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5" name="Text Placeholder 4">
            <a:extLst>
              <a:ext uri="{FF2B5EF4-FFF2-40B4-BE49-F238E27FC236}">
                <a16:creationId xmlns:a16="http://schemas.microsoft.com/office/drawing/2014/main" id="{F48BE9EF-A996-219B-7070-F685081F44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FB26452-75F1-B481-C8AB-D7F56DD6BB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7" name="Date Placeholder 6">
            <a:extLst>
              <a:ext uri="{FF2B5EF4-FFF2-40B4-BE49-F238E27FC236}">
                <a16:creationId xmlns:a16="http://schemas.microsoft.com/office/drawing/2014/main" id="{6390926F-BFFA-5CA1-A779-9A451896B43D}"/>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8" name="Footer Placeholder 7">
            <a:extLst>
              <a:ext uri="{FF2B5EF4-FFF2-40B4-BE49-F238E27FC236}">
                <a16:creationId xmlns:a16="http://schemas.microsoft.com/office/drawing/2014/main" id="{CF336F73-32B1-F30E-5065-E181AB517B67}"/>
              </a:ext>
            </a:extLst>
          </p:cNvPr>
          <p:cNvSpPr>
            <a:spLocks noGrp="1"/>
          </p:cNvSpPr>
          <p:nvPr>
            <p:ph type="ftr" sz="quarter" idx="11"/>
          </p:nvPr>
        </p:nvSpPr>
        <p:spPr/>
        <p:txBody>
          <a:bodyPr/>
          <a:lstStyle/>
          <a:p>
            <a:endParaRPr lang="ro-RO"/>
          </a:p>
        </p:txBody>
      </p:sp>
      <p:sp>
        <p:nvSpPr>
          <p:cNvPr id="9" name="Slide Number Placeholder 8">
            <a:extLst>
              <a:ext uri="{FF2B5EF4-FFF2-40B4-BE49-F238E27FC236}">
                <a16:creationId xmlns:a16="http://schemas.microsoft.com/office/drawing/2014/main" id="{99443F44-55EF-7FFA-B8CF-3896D7E9D7C6}"/>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4291344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49D05-7FF3-DC3C-7CCD-C2F5E3FFC9A9}"/>
              </a:ext>
            </a:extLst>
          </p:cNvPr>
          <p:cNvSpPr>
            <a:spLocks noGrp="1"/>
          </p:cNvSpPr>
          <p:nvPr>
            <p:ph type="title"/>
          </p:nvPr>
        </p:nvSpPr>
        <p:spPr/>
        <p:txBody>
          <a:bodyPr/>
          <a:lstStyle/>
          <a:p>
            <a:r>
              <a:rPr lang="en-GB"/>
              <a:t>Click to edit Master title style</a:t>
            </a:r>
            <a:endParaRPr lang="ro-RO"/>
          </a:p>
        </p:txBody>
      </p:sp>
      <p:sp>
        <p:nvSpPr>
          <p:cNvPr id="3" name="Date Placeholder 2">
            <a:extLst>
              <a:ext uri="{FF2B5EF4-FFF2-40B4-BE49-F238E27FC236}">
                <a16:creationId xmlns:a16="http://schemas.microsoft.com/office/drawing/2014/main" id="{2DC5E64B-9488-5062-8BB4-8F6EFD380228}"/>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4" name="Footer Placeholder 3">
            <a:extLst>
              <a:ext uri="{FF2B5EF4-FFF2-40B4-BE49-F238E27FC236}">
                <a16:creationId xmlns:a16="http://schemas.microsoft.com/office/drawing/2014/main" id="{CA719E96-AD8D-63DE-9A7A-1D9D2B0D7F91}"/>
              </a:ext>
            </a:extLst>
          </p:cNvPr>
          <p:cNvSpPr>
            <a:spLocks noGrp="1"/>
          </p:cNvSpPr>
          <p:nvPr>
            <p:ph type="ftr" sz="quarter" idx="11"/>
          </p:nvPr>
        </p:nvSpPr>
        <p:spPr/>
        <p:txBody>
          <a:bodyPr/>
          <a:lstStyle/>
          <a:p>
            <a:endParaRPr lang="ro-RO"/>
          </a:p>
        </p:txBody>
      </p:sp>
      <p:sp>
        <p:nvSpPr>
          <p:cNvPr id="5" name="Slide Number Placeholder 4">
            <a:extLst>
              <a:ext uri="{FF2B5EF4-FFF2-40B4-BE49-F238E27FC236}">
                <a16:creationId xmlns:a16="http://schemas.microsoft.com/office/drawing/2014/main" id="{A030E417-7134-67CE-B58B-1BC133AC6E9C}"/>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107742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54C4BA-B81F-548D-4572-4361E3961A74}"/>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3" name="Footer Placeholder 2">
            <a:extLst>
              <a:ext uri="{FF2B5EF4-FFF2-40B4-BE49-F238E27FC236}">
                <a16:creationId xmlns:a16="http://schemas.microsoft.com/office/drawing/2014/main" id="{641489F0-3BB6-E389-D872-6491907FBEE7}"/>
              </a:ext>
            </a:extLst>
          </p:cNvPr>
          <p:cNvSpPr>
            <a:spLocks noGrp="1"/>
          </p:cNvSpPr>
          <p:nvPr>
            <p:ph type="ftr" sz="quarter" idx="11"/>
          </p:nvPr>
        </p:nvSpPr>
        <p:spPr/>
        <p:txBody>
          <a:bodyPr/>
          <a:lstStyle/>
          <a:p>
            <a:endParaRPr lang="ro-RO"/>
          </a:p>
        </p:txBody>
      </p:sp>
      <p:sp>
        <p:nvSpPr>
          <p:cNvPr id="4" name="Slide Number Placeholder 3">
            <a:extLst>
              <a:ext uri="{FF2B5EF4-FFF2-40B4-BE49-F238E27FC236}">
                <a16:creationId xmlns:a16="http://schemas.microsoft.com/office/drawing/2014/main" id="{509C5EFF-B4BD-5F3F-9550-4DD9EF943728}"/>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352368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3602-4084-07A6-743B-D2FD6267FC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ro-RO"/>
          </a:p>
        </p:txBody>
      </p:sp>
      <p:sp>
        <p:nvSpPr>
          <p:cNvPr id="3" name="Content Placeholder 2">
            <a:extLst>
              <a:ext uri="{FF2B5EF4-FFF2-40B4-BE49-F238E27FC236}">
                <a16:creationId xmlns:a16="http://schemas.microsoft.com/office/drawing/2014/main" id="{0EA3D7CE-9FCF-9652-9258-79CF98618E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Text Placeholder 3">
            <a:extLst>
              <a:ext uri="{FF2B5EF4-FFF2-40B4-BE49-F238E27FC236}">
                <a16:creationId xmlns:a16="http://schemas.microsoft.com/office/drawing/2014/main" id="{818F8FEC-8ECF-0568-FA9D-03ECF8D25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E9B8F0-3880-C13D-12F5-8D970F79E681}"/>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6" name="Footer Placeholder 5">
            <a:extLst>
              <a:ext uri="{FF2B5EF4-FFF2-40B4-BE49-F238E27FC236}">
                <a16:creationId xmlns:a16="http://schemas.microsoft.com/office/drawing/2014/main" id="{156781F3-FCBB-328A-D7FC-96C1BA852B43}"/>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A58E580E-B7CF-A5E4-C4C8-127315F3806A}"/>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3599872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A9F40-5C2D-1CA4-6B7A-FA5C9A489B0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ro-RO"/>
          </a:p>
        </p:txBody>
      </p:sp>
      <p:sp>
        <p:nvSpPr>
          <p:cNvPr id="3" name="Picture Placeholder 2">
            <a:extLst>
              <a:ext uri="{FF2B5EF4-FFF2-40B4-BE49-F238E27FC236}">
                <a16:creationId xmlns:a16="http://schemas.microsoft.com/office/drawing/2014/main" id="{2D9AAB6F-256E-53A6-8547-8F4B95B58C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a:extLst>
              <a:ext uri="{FF2B5EF4-FFF2-40B4-BE49-F238E27FC236}">
                <a16:creationId xmlns:a16="http://schemas.microsoft.com/office/drawing/2014/main" id="{2B895307-3E13-BA81-EE91-19EA0569A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B326606-F600-8919-DF33-6E3AB06A485D}"/>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6" name="Footer Placeholder 5">
            <a:extLst>
              <a:ext uri="{FF2B5EF4-FFF2-40B4-BE49-F238E27FC236}">
                <a16:creationId xmlns:a16="http://schemas.microsoft.com/office/drawing/2014/main" id="{154EC845-1539-8034-3529-1315585744BD}"/>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DCB53E5C-A8B2-AA11-4EA8-E545C7EDC559}"/>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260766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E7BF9-FF18-1908-6881-1666C4908F74}"/>
              </a:ext>
            </a:extLst>
          </p:cNvPr>
          <p:cNvSpPr>
            <a:spLocks noGrp="1"/>
          </p:cNvSpPr>
          <p:nvPr>
            <p:ph type="title"/>
          </p:nvPr>
        </p:nvSpPr>
        <p:spPr/>
        <p:txBody>
          <a:bodyPr/>
          <a:lstStyle/>
          <a:p>
            <a:r>
              <a:rPr lang="en-GB"/>
              <a:t>Click to edit Master title style</a:t>
            </a:r>
            <a:endParaRPr lang="ro-RO"/>
          </a:p>
        </p:txBody>
      </p:sp>
      <p:sp>
        <p:nvSpPr>
          <p:cNvPr id="3" name="Vertical Text Placeholder 2">
            <a:extLst>
              <a:ext uri="{FF2B5EF4-FFF2-40B4-BE49-F238E27FC236}">
                <a16:creationId xmlns:a16="http://schemas.microsoft.com/office/drawing/2014/main" id="{42AFEADD-6643-56B8-CAB9-6A34065E048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348F395A-796E-0CC4-B106-1386392CC15B}"/>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36ED779E-5DB2-F6EE-12CC-228D0FC4510E}"/>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CF0CB1F8-0C6F-765A-2790-7BB76F285AD4}"/>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2170042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E4D137-A447-514E-A847-6535396178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ro-RO"/>
          </a:p>
        </p:txBody>
      </p:sp>
      <p:sp>
        <p:nvSpPr>
          <p:cNvPr id="3" name="Vertical Text Placeholder 2">
            <a:extLst>
              <a:ext uri="{FF2B5EF4-FFF2-40B4-BE49-F238E27FC236}">
                <a16:creationId xmlns:a16="http://schemas.microsoft.com/office/drawing/2014/main" id="{23506160-A3FB-F9BC-676F-509AE477844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30BC7666-6F90-D57A-6E43-22BAA88A9EFC}"/>
              </a:ext>
            </a:extLst>
          </p:cNvPr>
          <p:cNvSpPr>
            <a:spLocks noGrp="1"/>
          </p:cNvSpPr>
          <p:nvPr>
            <p:ph type="dt" sz="half" idx="10"/>
          </p:nvPr>
        </p:nvSpPr>
        <p:spPr/>
        <p:txBody>
          <a:body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0A45EFD1-14E2-9D8B-32F3-7399C8747DA7}"/>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2878AA65-CB6D-EB81-1C0F-74A28586B663}"/>
              </a:ext>
            </a:extLst>
          </p:cNvPr>
          <p:cNvSpPr>
            <a:spLocks noGrp="1"/>
          </p:cNvSpPr>
          <p:nvPr>
            <p:ph type="sldNum" sz="quarter" idx="12"/>
          </p:nvPr>
        </p:nvSpPr>
        <p:spPr/>
        <p:txBody>
          <a:bodyPr/>
          <a:lstStyle/>
          <a:p>
            <a:fld id="{2D51CDBC-398A-4295-B089-DF7A4D1A3115}" type="slidenum">
              <a:rPr lang="ro-RO" smtClean="0"/>
              <a:t>‹#›</a:t>
            </a:fld>
            <a:endParaRPr lang="ro-RO"/>
          </a:p>
        </p:txBody>
      </p:sp>
    </p:spTree>
    <p:extLst>
      <p:ext uri="{BB962C8B-B14F-4D97-AF65-F5344CB8AC3E}">
        <p14:creationId xmlns:p14="http://schemas.microsoft.com/office/powerpoint/2010/main" val="1742754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7362D1-B31D-E104-232B-B3FABDCEE4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ro-RO"/>
          </a:p>
        </p:txBody>
      </p:sp>
      <p:sp>
        <p:nvSpPr>
          <p:cNvPr id="3" name="Text Placeholder 2">
            <a:extLst>
              <a:ext uri="{FF2B5EF4-FFF2-40B4-BE49-F238E27FC236}">
                <a16:creationId xmlns:a16="http://schemas.microsoft.com/office/drawing/2014/main" id="{27384CC5-0AF1-9581-BDBB-52A3E2F30A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E1EFE1E0-098B-BCA4-85FB-8EBEDDA4BD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B65BE-B752-410D-A589-14C6BF494BC1}" type="datetimeFigureOut">
              <a:rPr lang="ro-RO" smtClean="0"/>
              <a:t>05.06.2025</a:t>
            </a:fld>
            <a:endParaRPr lang="ro-RO"/>
          </a:p>
        </p:txBody>
      </p:sp>
      <p:sp>
        <p:nvSpPr>
          <p:cNvPr id="5" name="Footer Placeholder 4">
            <a:extLst>
              <a:ext uri="{FF2B5EF4-FFF2-40B4-BE49-F238E27FC236}">
                <a16:creationId xmlns:a16="http://schemas.microsoft.com/office/drawing/2014/main" id="{D4DED096-C2BF-AD0F-3565-D30CB015DF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a:extLst>
              <a:ext uri="{FF2B5EF4-FFF2-40B4-BE49-F238E27FC236}">
                <a16:creationId xmlns:a16="http://schemas.microsoft.com/office/drawing/2014/main" id="{F12AEABD-F03F-BC86-7D3B-FAFB0C0D2A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51CDBC-398A-4295-B089-DF7A4D1A3115}" type="slidenum">
              <a:rPr lang="ro-RO" smtClean="0"/>
              <a:t>‹#›</a:t>
            </a:fld>
            <a:endParaRPr lang="ro-RO"/>
          </a:p>
        </p:txBody>
      </p:sp>
    </p:spTree>
    <p:extLst>
      <p:ext uri="{BB962C8B-B14F-4D97-AF65-F5344CB8AC3E}">
        <p14:creationId xmlns:p14="http://schemas.microsoft.com/office/powerpoint/2010/main" val="2277835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Layout" Target="../slideLayouts/slideLayout1.xml"/><Relationship Id="rId4" Type="http://schemas.openxmlformats.org/officeDocument/2006/relationships/image" Target="../media/image3.tif"/></Relationships>
</file>

<file path=ppt/slides/_rels/slide2.xml.rels><?xml version="1.0" encoding="UTF-8" standalone="yes"?>
<Relationships xmlns="http://schemas.openxmlformats.org/package/2006/relationships"><Relationship Id="rId8" Type="http://schemas.openxmlformats.org/officeDocument/2006/relationships/hyperlink" Target="https://cji.ro/accesul-la-informatii-de-interes-public/" TargetMode="External"/><Relationship Id="rId3" Type="http://schemas.openxmlformats.org/officeDocument/2006/relationships/hyperlink" Target="https://cji.ro/profilul-de-competente-ale-cetateanului-educat-media/" TargetMode="External"/><Relationship Id="rId7" Type="http://schemas.openxmlformats.org/officeDocument/2006/relationships/hyperlink" Target="https://cji.ro/teoriile-conspiratiei/" TargetMode="External"/><Relationship Id="rId2" Type="http://schemas.openxmlformats.org/officeDocument/2006/relationships/hyperlink" Target="https://educatiemedia.cji.ro/" TargetMode="External"/><Relationship Id="rId1" Type="http://schemas.openxmlformats.org/officeDocument/2006/relationships/slideLayout" Target="../slideLayouts/slideLayout2.xml"/><Relationship Id="rId6" Type="http://schemas.openxmlformats.org/officeDocument/2006/relationships/hyperlink" Target="https://www.getbadnews.com/ro" TargetMode="External"/><Relationship Id="rId11" Type="http://schemas.openxmlformats.org/officeDocument/2006/relationships/hyperlink" Target="https://cji.ro/cine-influenteaza-tinerii-in-mediul-online/" TargetMode="External"/><Relationship Id="rId5" Type="http://schemas.openxmlformats.org/officeDocument/2006/relationships/hyperlink" Target="https://cji.ro/ghid-drepturile-copiilor-online/" TargetMode="External"/><Relationship Id="rId10" Type="http://schemas.openxmlformats.org/officeDocument/2006/relationships/hyperlink" Target="https://cji.ro/studiu-conectat-la-media-interactiunea-tinerilor-din-romania-cu-media-2/" TargetMode="External"/><Relationship Id="rId4" Type="http://schemas.openxmlformats.org/officeDocument/2006/relationships/hyperlink" Target="https://cji.ro/informare-si-dezinformare-in-peisajul-media-actual/" TargetMode="External"/><Relationship Id="rId9" Type="http://schemas.openxmlformats.org/officeDocument/2006/relationships/hyperlink" Target="https://medialiteracy.ro/ro/resurse/"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byp9wvGAMFo" TargetMode="External"/><Relationship Id="rId13" Type="http://schemas.openxmlformats.org/officeDocument/2006/relationships/hyperlink" Target="https://educatiemedia.cji.ro/2024/01/23/laboratorul-de-educatie-media-un-podcastcji/" TargetMode="External"/><Relationship Id="rId3" Type="http://schemas.openxmlformats.org/officeDocument/2006/relationships/hyperlink" Target="https://www.youtube.com/watch?v=c5jhcEi0kfk" TargetMode="External"/><Relationship Id="rId7" Type="http://schemas.openxmlformats.org/officeDocument/2006/relationships/hyperlink" Target="https://www.youtube.com/watch?v=6HXoL7sT3SA" TargetMode="External"/><Relationship Id="rId12" Type="http://schemas.openxmlformats.org/officeDocument/2006/relationships/hyperlink" Target="https://www.youtube.com/watch?v=UONmuZ4cHkA&amp;list=PLERxFGsMiLPFbM_e1RWq6CxsY2R9Pb_gZ" TargetMode="External"/><Relationship Id="rId2" Type="http://schemas.openxmlformats.org/officeDocument/2006/relationships/hyperlink" Target="https://www.youtube.com/watch?v=9RDYnXQ8jqU" TargetMode="External"/><Relationship Id="rId1" Type="http://schemas.openxmlformats.org/officeDocument/2006/relationships/slideLayout" Target="../slideLayouts/slideLayout2.xml"/><Relationship Id="rId6" Type="http://schemas.openxmlformats.org/officeDocument/2006/relationships/hyperlink" Target="https://www.youtube.com/watch?v=i2qvJ0BsaGI" TargetMode="External"/><Relationship Id="rId11" Type="http://schemas.openxmlformats.org/officeDocument/2006/relationships/hyperlink" Target="https://www.youtube.com/watch?v=UkRyN_3cGDg" TargetMode="External"/><Relationship Id="rId5" Type="http://schemas.openxmlformats.org/officeDocument/2006/relationships/hyperlink" Target="https://www.youtube.com/watch?v=1x_NhPhkIJQ" TargetMode="External"/><Relationship Id="rId10" Type="http://schemas.openxmlformats.org/officeDocument/2006/relationships/hyperlink" Target="https://www.youtube.com/watch?v=78kuF7DKT2E" TargetMode="External"/><Relationship Id="rId4" Type="http://schemas.openxmlformats.org/officeDocument/2006/relationships/hyperlink" Target="https://www.youtube.com/watch?v=Uzi5AgTVYN8" TargetMode="External"/><Relationship Id="rId9" Type="http://schemas.openxmlformats.org/officeDocument/2006/relationships/hyperlink" Target="https://www.youtube.com/watch?v=hELr_eoyxSc"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verificat.afp.com/list" TargetMode="External"/><Relationship Id="rId13" Type="http://schemas.openxmlformats.org/officeDocument/2006/relationships/hyperlink" Target="https://www.civicengagers.org/creator-studio/" TargetMode="External"/><Relationship Id="rId3" Type="http://schemas.openxmlformats.org/officeDocument/2006/relationships/hyperlink" Target="https://www.politifact.com/" TargetMode="External"/><Relationship Id="rId7" Type="http://schemas.openxmlformats.org/officeDocument/2006/relationships/hyperlink" Target="https://www.misreport.ro/" TargetMode="External"/><Relationship Id="rId12" Type="http://schemas.openxmlformats.org/officeDocument/2006/relationships/hyperlink" Target="https://imageedited.com/" TargetMode="External"/><Relationship Id="rId2" Type="http://schemas.openxmlformats.org/officeDocument/2006/relationships/hyperlink" Target="https://www.factcheck.org/" TargetMode="External"/><Relationship Id="rId1" Type="http://schemas.openxmlformats.org/officeDocument/2006/relationships/slideLayout" Target="../slideLayouts/slideLayout2.xml"/><Relationship Id="rId6" Type="http://schemas.openxmlformats.org/officeDocument/2006/relationships/hyperlink" Target="https://www.veridica.ro/" TargetMode="External"/><Relationship Id="rId11" Type="http://schemas.openxmlformats.org/officeDocument/2006/relationships/hyperlink" Target="https://fotoforensics.com/" TargetMode="External"/><Relationship Id="rId5" Type="http://schemas.openxmlformats.org/officeDocument/2006/relationships/hyperlink" Target="https://www.factual.ro/" TargetMode="External"/><Relationship Id="rId10" Type="http://schemas.openxmlformats.org/officeDocument/2006/relationships/hyperlink" Target="https://informationlaundromat.com/" TargetMode="External"/><Relationship Id="rId4" Type="http://schemas.openxmlformats.org/officeDocument/2006/relationships/hyperlink" Target="https://www.snopes.com/" TargetMode="External"/><Relationship Id="rId9" Type="http://schemas.openxmlformats.org/officeDocument/2006/relationships/hyperlink" Target="https://en.wikipedia.org/wiki/List_of_fact-checking_websit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ted.com/talks/eli_pariser_beware_online_filter_bubbl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science.org/doi/10.1126/science.aap9559" TargetMode="External"/><Relationship Id="rId2" Type="http://schemas.openxmlformats.org/officeDocument/2006/relationships/hyperlink" Target="https://www.jstor.org/stable/j.ctv8xnhtd" TargetMode="External"/><Relationship Id="rId1" Type="http://schemas.openxmlformats.org/officeDocument/2006/relationships/slideLayout" Target="../slideLayouts/slideLayout2.xml"/><Relationship Id="rId6" Type="http://schemas.openxmlformats.org/officeDocument/2006/relationships/hyperlink" Target="https://en.wikipedia.org/wiki/2021_Facebook_leak" TargetMode="External"/><Relationship Id="rId5" Type="http://schemas.openxmlformats.org/officeDocument/2006/relationships/hyperlink" Target="https://www.humanetech.com/key-issues" TargetMode="External"/><Relationship Id="rId4" Type="http://schemas.openxmlformats.org/officeDocument/2006/relationships/hyperlink" Target="https://www.pewresearch.org/publication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bc.co.uk/bitesize/articles/z63wwty" TargetMode="External"/><Relationship Id="rId2" Type="http://schemas.openxmlformats.org/officeDocument/2006/relationships/hyperlink" Target="https://www.bbc.co.uk/bitesize/groups/c0rx3447znv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mentimeter.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padlet.com/dashboard?mobile_page=Collection&amp;filter=combined_recen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factcheck.org/" TargetMode="External"/><Relationship Id="rId7" Type="http://schemas.openxmlformats.org/officeDocument/2006/relationships/hyperlink" Target="https://verificationhandbook.com/" TargetMode="External"/><Relationship Id="rId2" Type="http://schemas.openxmlformats.org/officeDocument/2006/relationships/hyperlink" Target="https://www.snopes.com/" TargetMode="External"/><Relationship Id="rId1" Type="http://schemas.openxmlformats.org/officeDocument/2006/relationships/slideLayout" Target="../slideLayouts/slideLayout2.xml"/><Relationship Id="rId6" Type="http://schemas.openxmlformats.org/officeDocument/2006/relationships/hyperlink" Target="https://www.invid-project.eu/invid-verification-application/" TargetMode="External"/><Relationship Id="rId5" Type="http://schemas.openxmlformats.org/officeDocument/2006/relationships/hyperlink" Target="https://tineye.com/" TargetMode="External"/><Relationship Id="rId4" Type="http://schemas.openxmlformats.org/officeDocument/2006/relationships/hyperlink" Target="https://www.veridica.ro/"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www.getbadnews.com/ro"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e-consultare.gov.ro/w/" TargetMode="External"/><Relationship Id="rId7" Type="http://schemas.openxmlformats.org/officeDocument/2006/relationships/hyperlink" Target="https://www.change.org/p/peti%C8%9Bie-c%C4%83tre-guvernul-rom%C3%A2niei-stop-maltrat%C4%83rii-c%C3%A2inilor-%C8%99i-complicit%C4%83%C8%9Bii-la-traumele?utm_medium=custom_url&amp;utm_source=share_petition&amp;recruited_by_id=fc740310-1bb4-11f0-864a-09093c835f45" TargetMode="External"/><Relationship Id="rId2" Type="http://schemas.openxmlformats.org/officeDocument/2006/relationships/hyperlink" Target="https://www.change.org/" TargetMode="External"/><Relationship Id="rId1" Type="http://schemas.openxmlformats.org/officeDocument/2006/relationships/slideLayout" Target="../slideLayouts/slideLayout2.xml"/><Relationship Id="rId6" Type="http://schemas.openxmlformats.org/officeDocument/2006/relationships/hyperlink" Target="https://www.change.org/topic/romania-en-us" TargetMode="External"/><Relationship Id="rId5" Type="http://schemas.openxmlformats.org/officeDocument/2006/relationships/hyperlink" Target="https://www.change.org/p/ministerul-educatiei-nationale-institutul-pentru-%C8%99tiin%C8%9Bele-educa%C8%9Biei-ministerul-s%C4%83n%C4%83t%C4%83%C8%9Bii-ministerul-tineretului-%C8%99i-sportului-educa%C8%9Bie-sexual%C4%83-%C3%AEn-%C8%99coli-acum" TargetMode="External"/><Relationship Id="rId4" Type="http://schemas.openxmlformats.org/officeDocument/2006/relationships/hyperlink" Target="https://secure.avaaz.org/page/en/"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ecopresa.md/si-au-dedicat-timpul-extrascolar-pentru-educatie-ecologica-patru-ani-de-activism-de-mediu-pentru-tinerii-din-r-moldova/" TargetMode="External"/><Relationship Id="rId3" Type="http://schemas.openxmlformats.org/officeDocument/2006/relationships/hyperlink" Target="https://www.thepowerofstorytelling.org/about/" TargetMode="External"/><Relationship Id="rId7" Type="http://schemas.openxmlformats.org/officeDocument/2006/relationships/hyperlink" Target="https://www.acdb.ro/proiecte/activism-de-mediu-pentru-arii-naturale-protejate-reale" TargetMode="External"/><Relationship Id="rId2" Type="http://schemas.openxmlformats.org/officeDocument/2006/relationships/hyperlink" Target="https://mediawise.ro/educatie-media-cetatenie-activa/" TargetMode="External"/><Relationship Id="rId1" Type="http://schemas.openxmlformats.org/officeDocument/2006/relationships/slideLayout" Target="../slideLayouts/slideLayout2.xml"/><Relationship Id="rId6" Type="http://schemas.openxmlformats.org/officeDocument/2006/relationships/hyperlink" Target="https://www.instagram.com/ajungemmari/" TargetMode="External"/><Relationship Id="rId5" Type="http://schemas.openxmlformats.org/officeDocument/2006/relationships/hyperlink" Target="https://www.ajungemmari.ro/nevoi-si-viziune/" TargetMode="External"/><Relationship Id="rId10" Type="http://schemas.openxmlformats.org/officeDocument/2006/relationships/hyperlink" Target="https://www.consilium.europa.eu/en/5-facts-eu-climate-neutrality/" TargetMode="External"/><Relationship Id="rId4" Type="http://schemas.openxmlformats.org/officeDocument/2006/relationships/hyperlink" Target="https://f-sides.ro/despre-noi/" TargetMode="External"/><Relationship Id="rId9" Type="http://schemas.openxmlformats.org/officeDocument/2006/relationships/hyperlink" Target="https://www.ahpsr.org/stories/pillars-of-strength-embedded-research-resilience-mozambiqu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create.kahoot.it/details/recapitulare-scroll-control/46cfed96-1737-4244-b73f-dd9821bb97c5" TargetMode="External"/><Relationship Id="rId2" Type="http://schemas.openxmlformats.org/officeDocument/2006/relationships/hyperlink" Target="https://create.kahoot.it/preview/46cfed96-1737-4244-b73f-dd9821bb97c5"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9AE600-74B7-B385-0E1F-EEC11EB3D7B3}"/>
              </a:ext>
            </a:extLst>
          </p:cNvPr>
          <p:cNvSpPr/>
          <p:nvPr/>
        </p:nvSpPr>
        <p:spPr>
          <a:xfrm>
            <a:off x="0" y="0"/>
            <a:ext cx="12192000" cy="6858000"/>
          </a:xfrm>
          <a:prstGeom prst="rect">
            <a:avLst/>
          </a:prstGeom>
          <a:solidFill>
            <a:srgbClr val="DACFC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noProof="0" dirty="0"/>
          </a:p>
        </p:txBody>
      </p:sp>
      <p:pic>
        <p:nvPicPr>
          <p:cNvPr id="7" name="Picture 6">
            <a:extLst>
              <a:ext uri="{FF2B5EF4-FFF2-40B4-BE49-F238E27FC236}">
                <a16:creationId xmlns:a16="http://schemas.microsoft.com/office/drawing/2014/main" id="{68FBAA37-9312-F975-9BAF-A2A2E9DA7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9999" y="840342"/>
            <a:ext cx="8052001" cy="5523051"/>
          </a:xfrm>
          <a:prstGeom prst="rect">
            <a:avLst/>
          </a:prstGeom>
        </p:spPr>
      </p:pic>
      <p:pic>
        <p:nvPicPr>
          <p:cNvPr id="10" name="Picture 9">
            <a:extLst>
              <a:ext uri="{FF2B5EF4-FFF2-40B4-BE49-F238E27FC236}">
                <a16:creationId xmlns:a16="http://schemas.microsoft.com/office/drawing/2014/main" id="{6DC7F682-D872-E3BA-E995-1325E39CB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723" y="6296889"/>
            <a:ext cx="4943307" cy="463435"/>
          </a:xfrm>
          <a:prstGeom prst="rect">
            <a:avLst/>
          </a:prstGeom>
        </p:spPr>
      </p:pic>
      <p:pic>
        <p:nvPicPr>
          <p:cNvPr id="12" name="Picture 11">
            <a:extLst>
              <a:ext uri="{FF2B5EF4-FFF2-40B4-BE49-F238E27FC236}">
                <a16:creationId xmlns:a16="http://schemas.microsoft.com/office/drawing/2014/main" id="{2F520223-9FDB-A2C3-CC62-D9D2CA769E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13" y="127891"/>
            <a:ext cx="5436108" cy="1175004"/>
          </a:xfrm>
          <a:prstGeom prst="rect">
            <a:avLst/>
          </a:prstGeom>
        </p:spPr>
      </p:pic>
    </p:spTree>
    <p:extLst>
      <p:ext uri="{BB962C8B-B14F-4D97-AF65-F5344CB8AC3E}">
        <p14:creationId xmlns:p14="http://schemas.microsoft.com/office/powerpoint/2010/main" val="2460682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330DEA-CB29-A461-2E3A-6356225468BD}"/>
              </a:ext>
            </a:extLst>
          </p:cNvPr>
          <p:cNvSpPr/>
          <p:nvPr/>
        </p:nvSpPr>
        <p:spPr>
          <a:xfrm>
            <a:off x="0" y="0"/>
            <a:ext cx="12192000" cy="6858000"/>
          </a:xfrm>
          <a:prstGeom prst="rect">
            <a:avLst/>
          </a:prstGeom>
          <a:solidFill>
            <a:srgbClr val="DBD7C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noProof="0" dirty="0"/>
          </a:p>
        </p:txBody>
      </p:sp>
      <p:sp>
        <p:nvSpPr>
          <p:cNvPr id="3" name="Content Placeholder 2">
            <a:extLst>
              <a:ext uri="{FF2B5EF4-FFF2-40B4-BE49-F238E27FC236}">
                <a16:creationId xmlns:a16="http://schemas.microsoft.com/office/drawing/2014/main" id="{7EDFB37B-7AD1-0FF3-CC76-3A5C5DD18AF3}"/>
              </a:ext>
            </a:extLst>
          </p:cNvPr>
          <p:cNvSpPr>
            <a:spLocks noGrp="1"/>
          </p:cNvSpPr>
          <p:nvPr>
            <p:ph idx="1"/>
          </p:nvPr>
        </p:nvSpPr>
        <p:spPr>
          <a:xfrm>
            <a:off x="838200" y="721620"/>
            <a:ext cx="10515600" cy="5414760"/>
          </a:xfrm>
        </p:spPr>
        <p:txBody>
          <a:bodyPr>
            <a:normAutofit/>
          </a:bodyPr>
          <a:lstStyle/>
          <a:p>
            <a:pPr>
              <a:spcBef>
                <a:spcPts val="1800"/>
              </a:spcBef>
            </a:pPr>
            <a:r>
              <a:rPr lang="ro-RO" sz="2000" noProof="0" dirty="0">
                <a:hlinkClick r:id="rId2"/>
              </a:rPr>
              <a:t>Platforma CJI de resurse pentru educație media</a:t>
            </a:r>
            <a:endParaRPr lang="ro-RO" sz="2000" noProof="0" dirty="0"/>
          </a:p>
          <a:p>
            <a:pPr>
              <a:spcBef>
                <a:spcPts val="1800"/>
              </a:spcBef>
            </a:pPr>
            <a:r>
              <a:rPr lang="ro-RO" sz="2000" noProof="0" dirty="0">
                <a:hlinkClick r:id="rId3"/>
              </a:rPr>
              <a:t>Profilul de competențe ale cetățeanului educat media</a:t>
            </a:r>
            <a:r>
              <a:rPr lang="ro-RO" sz="2000" noProof="0" dirty="0"/>
              <a:t>, 2021</a:t>
            </a:r>
          </a:p>
          <a:p>
            <a:pPr>
              <a:spcBef>
                <a:spcPts val="1800"/>
              </a:spcBef>
            </a:pPr>
            <a:r>
              <a:rPr lang="ro-RO" sz="2000" noProof="0" dirty="0">
                <a:hlinkClick r:id="rId4"/>
              </a:rPr>
              <a:t>Toolkit</a:t>
            </a:r>
            <a:r>
              <a:rPr lang="ro-RO" sz="2000" noProof="0" dirty="0"/>
              <a:t> informare și dezinformare </a:t>
            </a:r>
          </a:p>
          <a:p>
            <a:pPr>
              <a:spcBef>
                <a:spcPts val="1800"/>
              </a:spcBef>
            </a:pPr>
            <a:r>
              <a:rPr lang="ro-RO" sz="2000" noProof="0" dirty="0"/>
              <a:t>Drepturile și siguranța copiilor în mediul online – </a:t>
            </a:r>
            <a:r>
              <a:rPr lang="ro-RO" sz="2000" noProof="0" dirty="0">
                <a:hlinkClick r:id="rId5"/>
              </a:rPr>
              <a:t>Ghid pentru profesori </a:t>
            </a:r>
            <a:endParaRPr lang="ro-RO" sz="2000" noProof="0" dirty="0"/>
          </a:p>
          <a:p>
            <a:pPr>
              <a:spcBef>
                <a:spcPts val="1800"/>
              </a:spcBef>
            </a:pPr>
            <a:r>
              <a:rPr lang="ro-RO" sz="2000" noProof="0" dirty="0"/>
              <a:t>Joc </a:t>
            </a:r>
            <a:r>
              <a:rPr lang="ro-RO" sz="2000" noProof="0" dirty="0">
                <a:hlinkClick r:id="rId6"/>
              </a:rPr>
              <a:t>Get </a:t>
            </a:r>
            <a:r>
              <a:rPr lang="ro-RO" sz="2000" noProof="0" dirty="0" err="1">
                <a:hlinkClick r:id="rId6"/>
              </a:rPr>
              <a:t>Bad</a:t>
            </a:r>
            <a:r>
              <a:rPr lang="ro-RO" sz="2000" noProof="0" dirty="0">
                <a:hlinkClick r:id="rId6"/>
              </a:rPr>
              <a:t> </a:t>
            </a:r>
            <a:r>
              <a:rPr lang="ro-RO" sz="2000" noProof="0" dirty="0" err="1">
                <a:hlinkClick r:id="rId6"/>
              </a:rPr>
              <a:t>News</a:t>
            </a:r>
            <a:endParaRPr lang="ro-RO" sz="2000" noProof="0" dirty="0"/>
          </a:p>
          <a:p>
            <a:pPr>
              <a:spcBef>
                <a:spcPts val="1800"/>
              </a:spcBef>
            </a:pPr>
            <a:r>
              <a:rPr lang="ro-RO" sz="2000" noProof="0" dirty="0"/>
              <a:t>Pachete de resurse</a:t>
            </a:r>
          </a:p>
          <a:p>
            <a:pPr lvl="1">
              <a:spcBef>
                <a:spcPts val="1800"/>
              </a:spcBef>
            </a:pPr>
            <a:r>
              <a:rPr lang="ro-RO" sz="1800" noProof="0" dirty="0">
                <a:hlinkClick r:id="rId7"/>
              </a:rPr>
              <a:t>Teoriile conspirației </a:t>
            </a:r>
            <a:endParaRPr lang="ro-RO" sz="1800" noProof="0" dirty="0"/>
          </a:p>
          <a:p>
            <a:pPr lvl="1">
              <a:spcBef>
                <a:spcPts val="1800"/>
              </a:spcBef>
            </a:pPr>
            <a:r>
              <a:rPr lang="ro-RO" sz="1800" noProof="0" dirty="0">
                <a:hlinkClick r:id="rId8"/>
              </a:rPr>
              <a:t>Accesul la informații de interes public</a:t>
            </a:r>
            <a:endParaRPr lang="ro-RO" sz="1800" noProof="0" dirty="0"/>
          </a:p>
          <a:p>
            <a:pPr lvl="1">
              <a:spcBef>
                <a:spcPts val="1800"/>
              </a:spcBef>
            </a:pPr>
            <a:r>
              <a:rPr lang="ro-RO" sz="1800" noProof="0" dirty="0"/>
              <a:t>Resurse educaționale </a:t>
            </a:r>
            <a:r>
              <a:rPr lang="ro-RO" sz="1800" noProof="0" dirty="0">
                <a:hlinkClick r:id="rId9"/>
              </a:rPr>
              <a:t>InMedia</a:t>
            </a:r>
            <a:r>
              <a:rPr lang="ro-RO" sz="1800" noProof="0" dirty="0"/>
              <a:t> pentru educație media incluzivă</a:t>
            </a:r>
          </a:p>
          <a:p>
            <a:pPr>
              <a:spcBef>
                <a:spcPts val="1800"/>
              </a:spcBef>
            </a:pPr>
            <a:r>
              <a:rPr lang="ro-RO" sz="2000" noProof="0" dirty="0"/>
              <a:t>Studiu </a:t>
            </a:r>
            <a:r>
              <a:rPr lang="ro-RO" sz="2000" noProof="0" dirty="0">
                <a:hlinkClick r:id="rId10"/>
              </a:rPr>
              <a:t>“Conectat la media! Interacțiunea tinerilor din România cu media” </a:t>
            </a:r>
            <a:endParaRPr lang="ro-RO" sz="2000" noProof="0" dirty="0"/>
          </a:p>
          <a:p>
            <a:pPr>
              <a:spcBef>
                <a:spcPts val="1800"/>
              </a:spcBef>
            </a:pPr>
            <a:r>
              <a:rPr lang="ro-RO" sz="2000" noProof="0" dirty="0"/>
              <a:t>Studiu </a:t>
            </a:r>
            <a:r>
              <a:rPr lang="ro-RO" sz="2000" noProof="0" dirty="0">
                <a:hlinkClick r:id="rId11"/>
              </a:rPr>
              <a:t>„Cine sau ce ne influențează tinerii în mediul online?”</a:t>
            </a:r>
            <a:endParaRPr lang="ro-RO" sz="2000" noProof="0" dirty="0"/>
          </a:p>
          <a:p>
            <a:endParaRPr lang="ro-RO" noProof="0" dirty="0"/>
          </a:p>
        </p:txBody>
      </p:sp>
    </p:spTree>
    <p:extLst>
      <p:ext uri="{BB962C8B-B14F-4D97-AF65-F5344CB8AC3E}">
        <p14:creationId xmlns:p14="http://schemas.microsoft.com/office/powerpoint/2010/main" val="132430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C737B7-3971-DAB5-D1D2-7DD614D27594}"/>
              </a:ext>
            </a:extLst>
          </p:cNvPr>
          <p:cNvSpPr/>
          <p:nvPr/>
        </p:nvSpPr>
        <p:spPr>
          <a:xfrm>
            <a:off x="0" y="0"/>
            <a:ext cx="12192000" cy="6858000"/>
          </a:xfrm>
          <a:prstGeom prst="rect">
            <a:avLst/>
          </a:prstGeom>
          <a:solidFill>
            <a:srgbClr val="DBD7C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noProof="0" dirty="0"/>
          </a:p>
        </p:txBody>
      </p:sp>
      <p:sp>
        <p:nvSpPr>
          <p:cNvPr id="3" name="Content Placeholder 2">
            <a:extLst>
              <a:ext uri="{FF2B5EF4-FFF2-40B4-BE49-F238E27FC236}">
                <a16:creationId xmlns:a16="http://schemas.microsoft.com/office/drawing/2014/main" id="{7CB67C69-BDC9-5685-2840-6CBA948C9012}"/>
              </a:ext>
            </a:extLst>
          </p:cNvPr>
          <p:cNvSpPr>
            <a:spLocks noGrp="1"/>
          </p:cNvSpPr>
          <p:nvPr>
            <p:ph idx="1"/>
          </p:nvPr>
        </p:nvSpPr>
        <p:spPr>
          <a:xfrm>
            <a:off x="838200" y="908165"/>
            <a:ext cx="10515600" cy="5041670"/>
          </a:xfrm>
        </p:spPr>
        <p:txBody>
          <a:bodyPr/>
          <a:lstStyle/>
          <a:p>
            <a:pPr>
              <a:spcBef>
                <a:spcPts val="1200"/>
              </a:spcBef>
            </a:pPr>
            <a:r>
              <a:rPr lang="ro-RO" sz="2000" noProof="0" dirty="0"/>
              <a:t>Clipuri video</a:t>
            </a:r>
          </a:p>
          <a:p>
            <a:pPr lvl="1">
              <a:spcBef>
                <a:spcPts val="1200"/>
              </a:spcBef>
            </a:pPr>
            <a:r>
              <a:rPr lang="ro-RO" sz="1600" noProof="0" dirty="0">
                <a:hlinkClick r:id="rId2"/>
              </a:rPr>
              <a:t>Verificarea informației </a:t>
            </a:r>
            <a:endParaRPr lang="ro-RO" sz="1600" noProof="0" dirty="0"/>
          </a:p>
          <a:p>
            <a:pPr lvl="1">
              <a:spcBef>
                <a:spcPts val="1200"/>
              </a:spcBef>
            </a:pPr>
            <a:r>
              <a:rPr lang="ro-RO" sz="1600" noProof="0" dirty="0">
                <a:hlinkClick r:id="rId3"/>
              </a:rPr>
              <a:t>Cum recunoști dezinformarea</a:t>
            </a:r>
            <a:endParaRPr lang="ro-RO" sz="1600" noProof="0" dirty="0"/>
          </a:p>
          <a:p>
            <a:pPr lvl="1">
              <a:spcBef>
                <a:spcPts val="1200"/>
              </a:spcBef>
            </a:pPr>
            <a:r>
              <a:rPr lang="ro-RO" sz="1600" noProof="0" dirty="0">
                <a:hlinkClick r:id="rId4"/>
              </a:rPr>
              <a:t>Teoriile conspirației</a:t>
            </a:r>
            <a:endParaRPr lang="ro-RO" sz="1600" noProof="0" dirty="0"/>
          </a:p>
          <a:p>
            <a:pPr lvl="1">
              <a:spcBef>
                <a:spcPts val="1200"/>
              </a:spcBef>
            </a:pPr>
            <a:r>
              <a:rPr lang="ro-RO" sz="1600" noProof="0" dirty="0">
                <a:hlinkClick r:id="rId5"/>
              </a:rPr>
              <a:t>De la informație la știre</a:t>
            </a:r>
            <a:endParaRPr lang="ro-RO" sz="1600" noProof="0" dirty="0"/>
          </a:p>
          <a:p>
            <a:pPr lvl="1">
              <a:spcBef>
                <a:spcPts val="1200"/>
              </a:spcBef>
            </a:pPr>
            <a:r>
              <a:rPr lang="ro-RO" sz="1600" noProof="0" dirty="0">
                <a:hlinkClick r:id="rId6"/>
              </a:rPr>
              <a:t>Fapte și opinii </a:t>
            </a:r>
            <a:endParaRPr lang="ro-RO" sz="1600" noProof="0" dirty="0"/>
          </a:p>
          <a:p>
            <a:pPr lvl="1">
              <a:spcBef>
                <a:spcPts val="1200"/>
              </a:spcBef>
            </a:pPr>
            <a:r>
              <a:rPr lang="ro-RO" sz="1600" noProof="0" dirty="0">
                <a:hlinkClick r:id="rId7"/>
              </a:rPr>
              <a:t>Deconstrucția de mesaj</a:t>
            </a:r>
            <a:endParaRPr lang="ro-RO" sz="1600" noProof="0" dirty="0"/>
          </a:p>
          <a:p>
            <a:pPr lvl="1">
              <a:spcBef>
                <a:spcPts val="1200"/>
              </a:spcBef>
            </a:pPr>
            <a:r>
              <a:rPr lang="ro-RO" sz="1600" noProof="0" dirty="0">
                <a:hlinkClick r:id="rId8"/>
              </a:rPr>
              <a:t>Ce este libertatea de exprimare</a:t>
            </a:r>
            <a:endParaRPr lang="ro-RO" sz="1600" noProof="0" dirty="0"/>
          </a:p>
          <a:p>
            <a:pPr lvl="1">
              <a:spcBef>
                <a:spcPts val="1200"/>
              </a:spcBef>
            </a:pPr>
            <a:r>
              <a:rPr lang="ro-RO" sz="1600" noProof="0" dirty="0">
                <a:hlinkClick r:id="rId9"/>
              </a:rPr>
              <a:t>Ce este propaganda</a:t>
            </a:r>
            <a:endParaRPr lang="ro-RO" sz="1600" noProof="0" dirty="0"/>
          </a:p>
          <a:p>
            <a:pPr lvl="1">
              <a:spcBef>
                <a:spcPts val="1200"/>
              </a:spcBef>
            </a:pPr>
            <a:r>
              <a:rPr lang="ro-RO" sz="1600" noProof="0" dirty="0">
                <a:hlinkClick r:id="rId10"/>
              </a:rPr>
              <a:t>Ce sunt stereotipurile</a:t>
            </a:r>
            <a:endParaRPr lang="ro-RO" sz="1600" noProof="0" dirty="0"/>
          </a:p>
          <a:p>
            <a:pPr lvl="1">
              <a:spcBef>
                <a:spcPts val="1200"/>
              </a:spcBef>
            </a:pPr>
            <a:r>
              <a:rPr lang="ro-RO" sz="1600" noProof="0" dirty="0">
                <a:hlinkClick r:id="rId11"/>
              </a:rPr>
              <a:t>Tipurile de media</a:t>
            </a:r>
            <a:endParaRPr lang="ro-RO" sz="1600" noProof="0" dirty="0"/>
          </a:p>
          <a:p>
            <a:pPr lvl="1">
              <a:spcBef>
                <a:spcPts val="1200"/>
              </a:spcBef>
            </a:pPr>
            <a:r>
              <a:rPr lang="ro-RO" sz="1600" noProof="0" dirty="0">
                <a:hlinkClick r:id="rId12"/>
              </a:rPr>
              <a:t>Amprenta digitală</a:t>
            </a:r>
            <a:endParaRPr lang="ro-RO" sz="1600" noProof="0" dirty="0"/>
          </a:p>
          <a:p>
            <a:pPr>
              <a:spcBef>
                <a:spcPts val="1200"/>
              </a:spcBef>
            </a:pPr>
            <a:r>
              <a:rPr lang="ro-RO" sz="2000" noProof="0" dirty="0"/>
              <a:t>Laboratorul de educație media – </a:t>
            </a:r>
            <a:r>
              <a:rPr lang="ro-RO" sz="2000" noProof="0" dirty="0">
                <a:hlinkClick r:id="rId13"/>
              </a:rPr>
              <a:t>#podcastCJI</a:t>
            </a:r>
            <a:endParaRPr lang="ro-RO" sz="2000" noProof="0" dirty="0"/>
          </a:p>
          <a:p>
            <a:pPr>
              <a:spcBef>
                <a:spcPts val="1200"/>
              </a:spcBef>
            </a:pPr>
            <a:endParaRPr lang="ro-RO" sz="2000" noProof="0" dirty="0"/>
          </a:p>
        </p:txBody>
      </p:sp>
    </p:spTree>
    <p:extLst>
      <p:ext uri="{BB962C8B-B14F-4D97-AF65-F5344CB8AC3E}">
        <p14:creationId xmlns:p14="http://schemas.microsoft.com/office/powerpoint/2010/main" val="68194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42C3-0B18-32B7-BC4A-9E01F66E0F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574C071-D3A5-5C4D-D9D4-CBA1D82512D8}"/>
              </a:ext>
            </a:extLst>
          </p:cNvPr>
          <p:cNvSpPr/>
          <p:nvPr/>
        </p:nvSpPr>
        <p:spPr>
          <a:xfrm>
            <a:off x="0" y="0"/>
            <a:ext cx="12192000" cy="6858000"/>
          </a:xfrm>
          <a:prstGeom prst="rect">
            <a:avLst/>
          </a:prstGeom>
          <a:solidFill>
            <a:srgbClr val="DBD7C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noProof="0" dirty="0"/>
          </a:p>
        </p:txBody>
      </p:sp>
      <p:sp>
        <p:nvSpPr>
          <p:cNvPr id="3" name="Content Placeholder 2">
            <a:extLst>
              <a:ext uri="{FF2B5EF4-FFF2-40B4-BE49-F238E27FC236}">
                <a16:creationId xmlns:a16="http://schemas.microsoft.com/office/drawing/2014/main" id="{C03148E4-AB17-63AC-783E-26C305635AEE}"/>
              </a:ext>
            </a:extLst>
          </p:cNvPr>
          <p:cNvSpPr>
            <a:spLocks noGrp="1"/>
          </p:cNvSpPr>
          <p:nvPr>
            <p:ph idx="1"/>
          </p:nvPr>
        </p:nvSpPr>
        <p:spPr>
          <a:xfrm>
            <a:off x="838200" y="1168429"/>
            <a:ext cx="10515600" cy="4521142"/>
          </a:xfrm>
        </p:spPr>
        <p:txBody>
          <a:bodyPr>
            <a:normAutofit/>
          </a:bodyPr>
          <a:lstStyle/>
          <a:p>
            <a:r>
              <a:rPr lang="ro-RO" sz="2000" noProof="0" dirty="0"/>
              <a:t>Platforme de </a:t>
            </a:r>
            <a:r>
              <a:rPr lang="ro-RO" sz="2000" noProof="0" dirty="0" err="1"/>
              <a:t>fact-checking</a:t>
            </a:r>
            <a:r>
              <a:rPr lang="ro-RO" sz="2000" noProof="0" dirty="0"/>
              <a:t> și știri verificate</a:t>
            </a:r>
          </a:p>
          <a:p>
            <a:pPr lvl="1"/>
            <a:r>
              <a:rPr lang="ro-RO" sz="1600" noProof="0" dirty="0">
                <a:hlinkClick r:id="rId2"/>
              </a:rPr>
              <a:t>FactCheck.org</a:t>
            </a:r>
            <a:endParaRPr lang="ro-RO" sz="1600" noProof="0" dirty="0"/>
          </a:p>
          <a:p>
            <a:pPr lvl="1"/>
            <a:r>
              <a:rPr lang="ro-RO" sz="1600" noProof="0" dirty="0" err="1">
                <a:hlinkClick r:id="rId3"/>
              </a:rPr>
              <a:t>PolitiFact</a:t>
            </a:r>
            <a:endParaRPr lang="ro-RO" sz="1600" noProof="0" dirty="0"/>
          </a:p>
          <a:p>
            <a:pPr lvl="1"/>
            <a:r>
              <a:rPr lang="ro-RO" sz="1600" noProof="0" dirty="0">
                <a:hlinkClick r:id="rId4"/>
              </a:rPr>
              <a:t>Snopes.com</a:t>
            </a:r>
            <a:endParaRPr lang="ro-RO" sz="1600" noProof="0" dirty="0"/>
          </a:p>
          <a:p>
            <a:pPr lvl="1"/>
            <a:r>
              <a:rPr lang="ro-RO" sz="1600" noProof="0" dirty="0">
                <a:hlinkClick r:id="rId5"/>
              </a:rPr>
              <a:t>Factual</a:t>
            </a:r>
            <a:r>
              <a:rPr lang="ro-RO" sz="1600" noProof="0" dirty="0"/>
              <a:t> (politică RO)</a:t>
            </a:r>
          </a:p>
          <a:p>
            <a:pPr lvl="1"/>
            <a:r>
              <a:rPr lang="ro-RO" sz="1600" noProof="0" dirty="0">
                <a:hlinkClick r:id="rId6"/>
              </a:rPr>
              <a:t>Veridica.ro</a:t>
            </a:r>
            <a:endParaRPr lang="ro-RO" sz="1600" noProof="0" dirty="0"/>
          </a:p>
          <a:p>
            <a:pPr lvl="1"/>
            <a:r>
              <a:rPr lang="ro-RO" sz="1600" noProof="0" dirty="0">
                <a:hlinkClick r:id="rId7"/>
              </a:rPr>
              <a:t>Misreport.ro | </a:t>
            </a:r>
            <a:r>
              <a:rPr lang="ro-RO" sz="1600" noProof="0" dirty="0" err="1">
                <a:hlinkClick r:id="rId7"/>
              </a:rPr>
              <a:t>Substack</a:t>
            </a:r>
            <a:endParaRPr lang="ro-RO" sz="1600" noProof="0" dirty="0"/>
          </a:p>
          <a:p>
            <a:pPr lvl="1"/>
            <a:r>
              <a:rPr lang="ro-RO" sz="1600" noProof="0" dirty="0">
                <a:hlinkClick r:id="rId8"/>
              </a:rPr>
              <a:t>AFP Verificat</a:t>
            </a:r>
            <a:endParaRPr lang="ro-RO" sz="1600" noProof="0" dirty="0"/>
          </a:p>
          <a:p>
            <a:pPr lvl="1"/>
            <a:r>
              <a:rPr lang="ro-RO" sz="1600" noProof="0" dirty="0" err="1">
                <a:hlinkClick r:id="rId9"/>
              </a:rPr>
              <a:t>List</a:t>
            </a:r>
            <a:r>
              <a:rPr lang="ro-RO" sz="1600" noProof="0" dirty="0">
                <a:hlinkClick r:id="rId9"/>
              </a:rPr>
              <a:t> of </a:t>
            </a:r>
            <a:r>
              <a:rPr lang="ro-RO" sz="1600" noProof="0" dirty="0" err="1">
                <a:hlinkClick r:id="rId9"/>
              </a:rPr>
              <a:t>fact-checking</a:t>
            </a:r>
            <a:r>
              <a:rPr lang="ro-RO" sz="1600" noProof="0" dirty="0">
                <a:hlinkClick r:id="rId9"/>
              </a:rPr>
              <a:t> </a:t>
            </a:r>
            <a:r>
              <a:rPr lang="ro-RO" sz="1600" noProof="0" dirty="0" err="1">
                <a:hlinkClick r:id="rId9"/>
              </a:rPr>
              <a:t>websites</a:t>
            </a:r>
            <a:endParaRPr lang="ro-RO" sz="1600" noProof="0" dirty="0"/>
          </a:p>
          <a:p>
            <a:r>
              <a:rPr lang="ro-RO" sz="2000" noProof="0" dirty="0"/>
              <a:t>Instrument pentru căutarea conținutului similar: </a:t>
            </a:r>
            <a:r>
              <a:rPr lang="ro-RO" sz="2000" noProof="0" dirty="0">
                <a:hlinkClick r:id="rId10"/>
              </a:rPr>
              <a:t>The Information </a:t>
            </a:r>
            <a:r>
              <a:rPr lang="ro-RO" sz="2000" noProof="0" dirty="0" err="1">
                <a:hlinkClick r:id="rId10"/>
              </a:rPr>
              <a:t>Laundromat</a:t>
            </a:r>
            <a:endParaRPr lang="ro-RO" sz="2000" noProof="0" dirty="0"/>
          </a:p>
          <a:p>
            <a:r>
              <a:rPr lang="ro-RO" sz="2000" noProof="0" dirty="0"/>
              <a:t>Instrumente pentru verificarea imaginilor:</a:t>
            </a:r>
          </a:p>
          <a:p>
            <a:pPr lvl="1"/>
            <a:r>
              <a:rPr lang="ro-RO" sz="1600" noProof="0" dirty="0" err="1">
                <a:hlinkClick r:id="rId11"/>
              </a:rPr>
              <a:t>FotoForensics</a:t>
            </a:r>
            <a:endParaRPr lang="ro-RO" sz="1600" noProof="0" dirty="0"/>
          </a:p>
          <a:p>
            <a:pPr lvl="1"/>
            <a:r>
              <a:rPr lang="ro-RO" sz="1600" noProof="0" dirty="0">
                <a:hlinkClick r:id="rId12"/>
              </a:rPr>
              <a:t>Image </a:t>
            </a:r>
            <a:r>
              <a:rPr lang="ro-RO" sz="1600" noProof="0" dirty="0" err="1">
                <a:hlinkClick r:id="rId12"/>
              </a:rPr>
              <a:t>Edited</a:t>
            </a:r>
            <a:r>
              <a:rPr lang="ro-RO" sz="1600" noProof="0" dirty="0">
                <a:hlinkClick r:id="rId12"/>
              </a:rPr>
              <a:t>?</a:t>
            </a:r>
            <a:endParaRPr lang="ro-RO" sz="1600" noProof="0" dirty="0"/>
          </a:p>
          <a:p>
            <a:r>
              <a:rPr lang="ro-RO" sz="2000" noProof="0" dirty="0"/>
              <a:t>Platformă de resurse pentru dezvoltarea activităților online interactive </a:t>
            </a:r>
            <a:r>
              <a:rPr lang="ro-RO" sz="2000" noProof="0" dirty="0">
                <a:hlinkClick r:id="rId13"/>
              </a:rPr>
              <a:t>Civic </a:t>
            </a:r>
            <a:r>
              <a:rPr lang="ro-RO" sz="2000" noProof="0" dirty="0" err="1">
                <a:hlinkClick r:id="rId13"/>
              </a:rPr>
              <a:t>Engagers</a:t>
            </a:r>
            <a:endParaRPr lang="ro-RO" sz="2000" noProof="0" dirty="0"/>
          </a:p>
          <a:p>
            <a:pPr lvl="1"/>
            <a:endParaRPr lang="ro-RO" sz="1600" noProof="0" dirty="0"/>
          </a:p>
        </p:txBody>
      </p:sp>
    </p:spTree>
    <p:extLst>
      <p:ext uri="{BB962C8B-B14F-4D97-AF65-F5344CB8AC3E}">
        <p14:creationId xmlns:p14="http://schemas.microsoft.com/office/powerpoint/2010/main" val="2323518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C7321-0C2F-86CE-A5B2-A77B116C2566}"/>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1. Introducere și exerciții de deschidere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1.1.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Întrebare de start</a:t>
            </a:r>
            <a:r>
              <a:rPr lang="ro-RO" sz="1800" b="1" kern="100" noProof="0" dirty="0">
                <a:effectLst/>
                <a:latin typeface="+mn-lt"/>
                <a:ea typeface="Calibri" panose="020F0502020204030204" pitchFamily="34" charset="0"/>
                <a:cs typeface="Times New Roman" panose="02020603050405020304" pitchFamily="18" charset="0"/>
              </a:rPr>
              <a:t>: Ce faci prima dată când intri pe telefon dimineața? Sau ce faci prima dată când te trezești? </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(5 min)</a:t>
            </a:r>
            <a:endParaRPr lang="ro-RO" noProof="0" dirty="0">
              <a:latin typeface="+mn-lt"/>
            </a:endParaRPr>
          </a:p>
        </p:txBody>
      </p:sp>
      <p:sp>
        <p:nvSpPr>
          <p:cNvPr id="3" name="Content Placeholder 2">
            <a:extLst>
              <a:ext uri="{FF2B5EF4-FFF2-40B4-BE49-F238E27FC236}">
                <a16:creationId xmlns:a16="http://schemas.microsoft.com/office/drawing/2014/main" id="{ECD56D3E-642D-98AE-DE47-8FCBD6621F3E}"/>
              </a:ext>
            </a:extLst>
          </p:cNvPr>
          <p:cNvSpPr>
            <a:spLocks noGrp="1"/>
          </p:cNvSpPr>
          <p:nvPr>
            <p:ph idx="1"/>
          </p:nvPr>
        </p:nvSpPr>
        <p:spPr/>
        <p:txBody>
          <a:bodyPr/>
          <a:lstStyle/>
          <a:p>
            <a:pPr algn="ctr"/>
            <a:r>
              <a:rPr lang="ro-RO" noProof="0" dirty="0">
                <a:solidFill>
                  <a:srgbClr val="00B050"/>
                </a:solidFill>
              </a:rPr>
              <a:t>Ce faci prima dată când te trezești dimineața?</a:t>
            </a:r>
          </a:p>
          <a:p>
            <a:pPr algn="ctr"/>
            <a:r>
              <a:rPr lang="ro-RO" noProof="0" dirty="0">
                <a:solidFill>
                  <a:srgbClr val="00B050"/>
                </a:solidFill>
              </a:rPr>
              <a:t>Ce aplicație deschizi prima pe telefon?</a:t>
            </a:r>
          </a:p>
          <a:p>
            <a:endParaRPr lang="ro-RO" noProof="0" dirty="0">
              <a:solidFill>
                <a:srgbClr val="00B050"/>
              </a:solidFill>
            </a:endParaRPr>
          </a:p>
          <a:p>
            <a:endParaRPr lang="ro-RO" noProof="0" dirty="0">
              <a:solidFill>
                <a:srgbClr val="00B050"/>
              </a:solidFill>
            </a:endParaRPr>
          </a:p>
          <a:p>
            <a:endParaRPr lang="ro-RO" noProof="0" dirty="0">
              <a:solidFill>
                <a:srgbClr val="00B050"/>
              </a:solidFill>
            </a:endParaRPr>
          </a:p>
          <a:p>
            <a:r>
              <a:rPr lang="ro-RO" sz="2400" noProof="0" dirty="0">
                <a:solidFill>
                  <a:srgbClr val="7030A0"/>
                </a:solidFill>
              </a:rPr>
              <a:t>Rutinele digitale sunt adesea automate și neconștientizate (</a:t>
            </a:r>
            <a:r>
              <a:rPr lang="ro-RO" sz="2400" noProof="0" dirty="0">
                <a:solidFill>
                  <a:srgbClr val="00B050"/>
                </a:solidFill>
              </a:rPr>
              <a:t>rutină vs. decizie conștientă</a:t>
            </a:r>
            <a:r>
              <a:rPr lang="ro-RO" sz="2400" noProof="0" dirty="0">
                <a:solidFill>
                  <a:srgbClr val="7030A0"/>
                </a:solidFill>
              </a:rPr>
              <a:t>)</a:t>
            </a:r>
          </a:p>
          <a:p>
            <a:r>
              <a:rPr lang="ro-RO" sz="2400" noProof="0" dirty="0">
                <a:solidFill>
                  <a:srgbClr val="7030A0"/>
                </a:solidFill>
              </a:rPr>
              <a:t>Conținutul accesat imediat după somnul de noapte poate influența starea mentală și alegerile din ziua respectivă</a:t>
            </a:r>
          </a:p>
          <a:p>
            <a:endParaRPr lang="ro-RO" noProof="0" dirty="0">
              <a:solidFill>
                <a:srgbClr val="00B050"/>
              </a:solidFill>
            </a:endParaRPr>
          </a:p>
          <a:p>
            <a:endParaRPr lang="ro-RO" noProof="0" dirty="0">
              <a:solidFill>
                <a:srgbClr val="00B050"/>
              </a:solidFill>
            </a:endParaRPr>
          </a:p>
        </p:txBody>
      </p:sp>
    </p:spTree>
    <p:extLst>
      <p:ext uri="{BB962C8B-B14F-4D97-AF65-F5344CB8AC3E}">
        <p14:creationId xmlns:p14="http://schemas.microsoft.com/office/powerpoint/2010/main" val="176342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40F80-5EF0-0D8D-74F4-9D411E035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F938E-E82A-6ADE-7A2B-A2C00297BC73}"/>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1. Introducere și exerciții de deschidere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1.2.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Discuție ghidată</a:t>
            </a:r>
            <a:r>
              <a:rPr lang="ro-RO" sz="1800" b="1" kern="100" noProof="0" dirty="0">
                <a:effectLst/>
                <a:latin typeface="+mn-lt"/>
                <a:ea typeface="Calibri" panose="020F0502020204030204" pitchFamily="34" charset="0"/>
                <a:cs typeface="Times New Roman" panose="02020603050405020304" pitchFamily="18" charset="0"/>
              </a:rPr>
              <a:t>: Ai ales sau ai fost ales? // conceptul de bulă digitală. </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(5 min)</a:t>
            </a:r>
            <a:endParaRPr lang="ro-RO" noProof="0" dirty="0">
              <a:latin typeface="+mn-lt"/>
            </a:endParaRPr>
          </a:p>
        </p:txBody>
      </p:sp>
      <p:sp>
        <p:nvSpPr>
          <p:cNvPr id="3" name="Content Placeholder 2">
            <a:extLst>
              <a:ext uri="{FF2B5EF4-FFF2-40B4-BE49-F238E27FC236}">
                <a16:creationId xmlns:a16="http://schemas.microsoft.com/office/drawing/2014/main" id="{447F9E20-AEEC-890D-8BBE-ADFC818D76AF}"/>
              </a:ext>
            </a:extLst>
          </p:cNvPr>
          <p:cNvSpPr>
            <a:spLocks noGrp="1"/>
          </p:cNvSpPr>
          <p:nvPr>
            <p:ph idx="1"/>
          </p:nvPr>
        </p:nvSpPr>
        <p:spPr/>
        <p:txBody>
          <a:bodyPr/>
          <a:lstStyle/>
          <a:p>
            <a:r>
              <a:rPr lang="ro-RO" noProof="0" dirty="0"/>
              <a:t>“personalizare” în web (</a:t>
            </a:r>
            <a:r>
              <a:rPr lang="ro-RO" noProof="0" dirty="0" err="1"/>
              <a:t>google</a:t>
            </a:r>
            <a:r>
              <a:rPr lang="ro-RO" noProof="0" dirty="0"/>
              <a:t>, 2009)</a:t>
            </a:r>
          </a:p>
          <a:p>
            <a:r>
              <a:rPr lang="ro-RO" sz="2000" kern="100" noProof="0" dirty="0">
                <a:solidFill>
                  <a:srgbClr val="7030A0"/>
                </a:solidFill>
                <a:effectLst/>
                <a:ea typeface="Calibri" panose="020F0502020204030204" pitchFamily="34" charset="0"/>
                <a:cs typeface="Times New Roman" panose="02020603050405020304" pitchFamily="18" charset="0"/>
              </a:rPr>
              <a:t>Platformele personalizează fluxul în funcție de istoricul de interacțiune, reducând diversitatea informațională</a:t>
            </a:r>
          </a:p>
          <a:p>
            <a:endParaRPr lang="ro-RO" noProof="0" dirty="0"/>
          </a:p>
          <a:p>
            <a:r>
              <a:rPr lang="ro-RO" noProof="0" dirty="0"/>
              <a:t>Vedem ce </a:t>
            </a:r>
            <a:r>
              <a:rPr lang="ro-RO" noProof="0" dirty="0" err="1"/>
              <a:t>ce</a:t>
            </a:r>
            <a:r>
              <a:rPr lang="ro-RO" noProof="0" dirty="0"/>
              <a:t> consideră că </a:t>
            </a:r>
            <a:r>
              <a:rPr lang="ro-RO" b="1" noProof="0" dirty="0"/>
              <a:t>vrem</a:t>
            </a:r>
            <a:r>
              <a:rPr lang="ro-RO" noProof="0" dirty="0"/>
              <a:t> să vedem, nu ce </a:t>
            </a:r>
            <a:r>
              <a:rPr lang="ro-RO" b="1" noProof="0" dirty="0"/>
              <a:t>avem nevoie </a:t>
            </a:r>
            <a:r>
              <a:rPr lang="ro-RO" noProof="0" dirty="0"/>
              <a:t>să vedem</a:t>
            </a:r>
          </a:p>
          <a:p>
            <a:r>
              <a:rPr lang="ro-RO" sz="2000" kern="100" noProof="0" dirty="0">
                <a:solidFill>
                  <a:srgbClr val="7030A0"/>
                </a:solidFill>
                <a:effectLst/>
                <a:ea typeface="Calibri" panose="020F0502020204030204" pitchFamily="34" charset="0"/>
                <a:cs typeface="Times New Roman" panose="02020603050405020304" pitchFamily="18" charset="0"/>
              </a:rPr>
              <a:t>Obiceiurile digitale pot duce la formarea unei „bule” în care vedem doar ceea ce ne confirmă ideile existente</a:t>
            </a:r>
          </a:p>
          <a:p>
            <a:endParaRPr lang="ro-RO" noProof="0" dirty="0"/>
          </a:p>
          <a:p>
            <a:pPr marL="0" indent="0">
              <a:buNone/>
            </a:pPr>
            <a:r>
              <a:rPr lang="ro-RO" noProof="0" dirty="0">
                <a:hlinkClick r:id="rId2"/>
              </a:rPr>
              <a:t>https://www.ted.com/talks/eli_pariser_beware_online_filter_bubbles</a:t>
            </a:r>
            <a:r>
              <a:rPr lang="ro-RO" noProof="0" dirty="0"/>
              <a:t>  </a:t>
            </a:r>
          </a:p>
        </p:txBody>
      </p:sp>
    </p:spTree>
    <p:extLst>
      <p:ext uri="{BB962C8B-B14F-4D97-AF65-F5344CB8AC3E}">
        <p14:creationId xmlns:p14="http://schemas.microsoft.com/office/powerpoint/2010/main" val="219086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C4EC6D-1741-B078-FFBC-02CD83805C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69C568-A016-8CF8-DFB1-9D9B32B188BB}"/>
              </a:ext>
            </a:extLst>
          </p:cNvPr>
          <p:cNvSpPr>
            <a:spLocks noGrp="1"/>
          </p:cNvSpPr>
          <p:nvPr>
            <p:ph idx="1"/>
          </p:nvPr>
        </p:nvSpPr>
        <p:spPr/>
        <p:txBody>
          <a:bodyPr/>
          <a:lstStyle/>
          <a:p>
            <a:pPr algn="ctr"/>
            <a:r>
              <a:rPr lang="ro-RO" noProof="0" dirty="0">
                <a:solidFill>
                  <a:srgbClr val="00B050"/>
                </a:solidFill>
              </a:rPr>
              <a:t>De ce ai văzut postarea virală menționată anterior?</a:t>
            </a:r>
          </a:p>
          <a:p>
            <a:pPr algn="ctr"/>
            <a:endParaRPr lang="ro-RO" noProof="0" dirty="0">
              <a:solidFill>
                <a:srgbClr val="00B050"/>
              </a:solidFill>
            </a:endParaRPr>
          </a:p>
          <a:p>
            <a:pPr algn="ctr"/>
            <a:r>
              <a:rPr lang="ro-RO" noProof="0" dirty="0">
                <a:solidFill>
                  <a:srgbClr val="00B050"/>
                </a:solidFill>
              </a:rPr>
              <a:t>Crezi că ai ales tu să o vezi sau că ți-a fost livrată?</a:t>
            </a:r>
          </a:p>
          <a:p>
            <a:pPr algn="ctr"/>
            <a:endParaRPr lang="ro-RO" noProof="0" dirty="0">
              <a:solidFill>
                <a:srgbClr val="00B050"/>
              </a:solidFill>
            </a:endParaRPr>
          </a:p>
          <a:p>
            <a:pPr algn="ctr"/>
            <a:r>
              <a:rPr lang="ro-RO" noProof="0" dirty="0">
                <a:solidFill>
                  <a:srgbClr val="00B050"/>
                </a:solidFill>
              </a:rPr>
              <a:t>Ce anume crezi că influențează ceea ce vezi zilnic în </a:t>
            </a:r>
            <a:r>
              <a:rPr lang="ro-RO" noProof="0" dirty="0" err="1">
                <a:solidFill>
                  <a:srgbClr val="00B050"/>
                </a:solidFill>
              </a:rPr>
              <a:t>feed</a:t>
            </a:r>
            <a:r>
              <a:rPr lang="ro-RO" noProof="0" dirty="0">
                <a:solidFill>
                  <a:srgbClr val="00B050"/>
                </a:solidFill>
              </a:rPr>
              <a:t>?</a:t>
            </a:r>
          </a:p>
          <a:p>
            <a:pPr algn="ctr"/>
            <a:endParaRPr lang="ro-RO" noProof="0" dirty="0">
              <a:solidFill>
                <a:srgbClr val="00B050"/>
              </a:solidFill>
            </a:endParaRPr>
          </a:p>
          <a:p>
            <a:pPr algn="ctr"/>
            <a:r>
              <a:rPr lang="ro-RO" noProof="0" dirty="0">
                <a:solidFill>
                  <a:srgbClr val="00B050"/>
                </a:solidFill>
              </a:rPr>
              <a:t>Ce conținut crezi că îți scapă?</a:t>
            </a:r>
          </a:p>
        </p:txBody>
      </p:sp>
    </p:spTree>
    <p:extLst>
      <p:ext uri="{BB962C8B-B14F-4D97-AF65-F5344CB8AC3E}">
        <p14:creationId xmlns:p14="http://schemas.microsoft.com/office/powerpoint/2010/main" val="292417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D4034D-E49F-E0DA-11C3-6775B68600C0}"/>
              </a:ext>
            </a:extLst>
          </p:cNvPr>
          <p:cNvSpPr>
            <a:spLocks noGrp="1"/>
          </p:cNvSpPr>
          <p:nvPr>
            <p:ph idx="1"/>
          </p:nvPr>
        </p:nvSpPr>
        <p:spPr>
          <a:xfrm>
            <a:off x="838200" y="307571"/>
            <a:ext cx="10515600" cy="6213763"/>
          </a:xfrm>
        </p:spPr>
        <p:txBody>
          <a:bodyPr>
            <a:normAutofit/>
          </a:bodyPr>
          <a:lstStyle/>
          <a:p>
            <a:pPr marL="0" indent="0">
              <a:buNone/>
            </a:pPr>
            <a:r>
              <a:rPr lang="ro-RO" noProof="0" dirty="0">
                <a:solidFill>
                  <a:srgbClr val="C00000"/>
                </a:solidFill>
              </a:rPr>
              <a:t>Riscuri asociate bulelor informaționale</a:t>
            </a:r>
          </a:p>
          <a:p>
            <a:r>
              <a:rPr lang="ro-RO" sz="2400" noProof="0" dirty="0"/>
              <a:t>Polarizare și pierderea nuanțelor</a:t>
            </a:r>
          </a:p>
          <a:p>
            <a:pPr lvl="1"/>
            <a:r>
              <a:rPr lang="ro-RO" sz="1600" noProof="0" dirty="0"/>
              <a:t>În lipsa contactului cu diversitatea, crește probabilitatea </a:t>
            </a:r>
            <a:r>
              <a:rPr lang="ro-RO" sz="1600" b="1" noProof="0" dirty="0"/>
              <a:t>stereotipurilor și a discursului exclusivist</a:t>
            </a:r>
          </a:p>
          <a:p>
            <a:pPr lvl="1"/>
            <a:r>
              <a:rPr lang="ro-RO" sz="1600" noProof="0" dirty="0"/>
              <a:t>Mai mult, în lipsa unei confruntări cu perspective diferite, </a:t>
            </a:r>
            <a:r>
              <a:rPr lang="ro-RO" sz="1600" b="1" noProof="0" dirty="0"/>
              <a:t>orice opinie opusă pare stranie, greșită sau amenințătoare</a:t>
            </a:r>
          </a:p>
          <a:p>
            <a:pPr lvl="1"/>
            <a:r>
              <a:rPr lang="ro-RO" sz="1600" noProof="0" dirty="0"/>
              <a:t>Studiile despre „</a:t>
            </a:r>
            <a:r>
              <a:rPr lang="ro-RO" sz="1600" noProof="0" dirty="0" err="1"/>
              <a:t>confirmation</a:t>
            </a:r>
            <a:r>
              <a:rPr lang="ro-RO" sz="1600" noProof="0" dirty="0"/>
              <a:t> </a:t>
            </a:r>
            <a:r>
              <a:rPr lang="ro-RO" sz="1600" noProof="0" dirty="0" err="1"/>
              <a:t>bias</a:t>
            </a:r>
            <a:r>
              <a:rPr lang="ro-RO" sz="1600" noProof="0" dirty="0"/>
              <a:t>” arată că </a:t>
            </a:r>
            <a:r>
              <a:rPr lang="ro-RO" sz="1600" b="1" noProof="0" dirty="0"/>
              <a:t>oamenii tind să respingă faptele care contrazic convingerile personale</a:t>
            </a:r>
            <a:r>
              <a:rPr lang="ro-RO" sz="1600" noProof="0" dirty="0"/>
              <a:t>, iar bula digitală amplifică acest efect</a:t>
            </a:r>
          </a:p>
          <a:p>
            <a:pPr lvl="1"/>
            <a:r>
              <a:rPr lang="ro-RO" sz="1600" noProof="0" dirty="0"/>
              <a:t>Apare </a:t>
            </a:r>
            <a:r>
              <a:rPr lang="ro-RO" sz="1600" b="1" noProof="0" dirty="0"/>
              <a:t>o dificultate reală în a înțelege</a:t>
            </a:r>
            <a:r>
              <a:rPr lang="ro-RO" sz="1600" noProof="0" dirty="0"/>
              <a:t> puncte de vedere divergente – pentru că nu le mai întâlnești în mod natural</a:t>
            </a:r>
          </a:p>
          <a:p>
            <a:r>
              <a:rPr lang="ro-RO" sz="2400" noProof="0" dirty="0"/>
              <a:t>Radicalizare și intoleranță</a:t>
            </a:r>
          </a:p>
          <a:p>
            <a:pPr lvl="1"/>
            <a:r>
              <a:rPr lang="ro-RO" sz="1600" noProof="0" dirty="0"/>
              <a:t>În special în rândul adolescenților, expunerea repetitivă la același tip de discurs (inclusiv teorii ale conspirației, ură, rasism, homofobie etc.) duce la consolidarea unor </a:t>
            </a:r>
            <a:r>
              <a:rPr lang="ro-RO" sz="1600" b="1" noProof="0" dirty="0"/>
              <a:t>credințe rigide</a:t>
            </a:r>
            <a:r>
              <a:rPr lang="ro-RO" sz="1600" noProof="0" dirty="0"/>
              <a:t>. Așa apar comunități online izolate (</a:t>
            </a:r>
            <a:r>
              <a:rPr lang="ro-RO" sz="1600" noProof="0" dirty="0" err="1"/>
              <a:t>eco-chambers</a:t>
            </a:r>
            <a:r>
              <a:rPr lang="ro-RO" sz="1600" noProof="0" dirty="0"/>
              <a:t>) în care </a:t>
            </a:r>
            <a:r>
              <a:rPr lang="ro-RO" sz="1600" b="1" noProof="0" dirty="0"/>
              <a:t>extremismul devine normă</a:t>
            </a:r>
          </a:p>
          <a:p>
            <a:pPr lvl="1"/>
            <a:r>
              <a:rPr lang="ro-RO" sz="1600" i="1" noProof="0" dirty="0"/>
              <a:t>Ex. un adolescent expus exclusiv la conținut anti-vaccin poate deveni convins că știința este manipulatoare și că toți experții mint</a:t>
            </a:r>
          </a:p>
          <a:p>
            <a:r>
              <a:rPr lang="ro-RO" sz="2400" noProof="0" dirty="0"/>
              <a:t>Intoleranță culturală și religioasă</a:t>
            </a:r>
          </a:p>
          <a:p>
            <a:pPr lvl="1"/>
            <a:r>
              <a:rPr lang="ro-RO" sz="1600" noProof="0" dirty="0"/>
              <a:t>Dacă </a:t>
            </a:r>
            <a:r>
              <a:rPr lang="ro-RO" sz="1600" noProof="0" dirty="0" err="1"/>
              <a:t>feed</a:t>
            </a:r>
            <a:r>
              <a:rPr lang="ro-RO" sz="1600" noProof="0" dirty="0"/>
              <a:t>-ul tău e populat doar cu idei și valori din mediul tău (naționalist, conservator, secular etc.), ajungi să percepi orice altă cultură sau religie ca </a:t>
            </a:r>
            <a:r>
              <a:rPr lang="ro-RO" sz="1600" b="1" noProof="0" dirty="0"/>
              <a:t>deviantă</a:t>
            </a:r>
          </a:p>
          <a:p>
            <a:pPr lvl="1"/>
            <a:r>
              <a:rPr lang="ro-RO" sz="1600" i="1" noProof="0" dirty="0"/>
              <a:t>Ex. un tânăr expus doar la conținut cu tentă </a:t>
            </a:r>
            <a:r>
              <a:rPr lang="ro-RO" sz="1600" i="1" noProof="0" dirty="0" err="1"/>
              <a:t>islamofobă</a:t>
            </a:r>
            <a:r>
              <a:rPr lang="ro-RO" sz="1600" i="1" noProof="0" dirty="0"/>
              <a:t> ajunge să vadă islamul ca un pericol, nu ca o realitate complexă</a:t>
            </a:r>
          </a:p>
        </p:txBody>
      </p:sp>
    </p:spTree>
    <p:extLst>
      <p:ext uri="{BB962C8B-B14F-4D97-AF65-F5344CB8AC3E}">
        <p14:creationId xmlns:p14="http://schemas.microsoft.com/office/powerpoint/2010/main" val="1650541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D3F40-5133-8207-FB8B-1BF913E9A8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53FFA-81DA-1796-655F-0ADBC4A8C2E5}"/>
              </a:ext>
            </a:extLst>
          </p:cNvPr>
          <p:cNvSpPr>
            <a:spLocks noGrp="1"/>
          </p:cNvSpPr>
          <p:nvPr>
            <p:ph idx="1"/>
          </p:nvPr>
        </p:nvSpPr>
        <p:spPr>
          <a:xfrm>
            <a:off x="838200" y="307571"/>
            <a:ext cx="10515600" cy="6213763"/>
          </a:xfrm>
        </p:spPr>
        <p:txBody>
          <a:bodyPr>
            <a:normAutofit/>
          </a:bodyPr>
          <a:lstStyle/>
          <a:p>
            <a:r>
              <a:rPr lang="ro-RO" sz="2400" noProof="0" dirty="0"/>
              <a:t>Agresivitate în discurs și conflict</a:t>
            </a:r>
          </a:p>
          <a:p>
            <a:pPr lvl="1"/>
            <a:r>
              <a:rPr lang="ro-RO" sz="1600" noProof="0" dirty="0"/>
              <a:t>Când trăiești într-o bulă informațională (care te face să crezi că „toți gândesc ca tine”), ai impresia că </a:t>
            </a:r>
            <a:r>
              <a:rPr lang="ro-RO" sz="1600" b="1" noProof="0" dirty="0"/>
              <a:t>orice opinie diferită e un atac</a:t>
            </a:r>
            <a:r>
              <a:rPr lang="ro-RO" sz="1600" noProof="0" dirty="0"/>
              <a:t>; reacția la o opinie diferită este disproporționată, </a:t>
            </a:r>
            <a:r>
              <a:rPr lang="ro-RO" sz="1600" b="1" noProof="0" dirty="0"/>
              <a:t>argumentarea devine agresivă</a:t>
            </a:r>
            <a:r>
              <a:rPr lang="ro-RO" sz="1600" noProof="0" dirty="0"/>
              <a:t>, nu rațională</a:t>
            </a:r>
          </a:p>
          <a:p>
            <a:pPr lvl="1"/>
            <a:r>
              <a:rPr lang="ro-RO" sz="1600" noProof="0" dirty="0"/>
              <a:t>Nu mai dezbați idei, ci te aperi de „dușmani” imaginari</a:t>
            </a:r>
          </a:p>
          <a:p>
            <a:pPr lvl="1"/>
            <a:r>
              <a:rPr lang="ro-RO" sz="1600" noProof="0" dirty="0"/>
              <a:t>Platformele </a:t>
            </a:r>
            <a:r>
              <a:rPr lang="ro-RO" sz="1600" b="1" noProof="0" dirty="0"/>
              <a:t>amplifică emoțiile puternice </a:t>
            </a:r>
            <a:r>
              <a:rPr lang="ro-RO" sz="1600" noProof="0" dirty="0"/>
              <a:t>– iar </a:t>
            </a:r>
            <a:r>
              <a:rPr lang="ro-RO" sz="1600" b="1" noProof="0" dirty="0"/>
              <a:t>algoritmii preferă conținutul cu reacții intense (frustrare, indignare, furie)</a:t>
            </a:r>
          </a:p>
          <a:p>
            <a:r>
              <a:rPr lang="ro-RO" sz="2400" noProof="0" dirty="0"/>
              <a:t>Scăderea empatiei și fragmentare socială</a:t>
            </a:r>
          </a:p>
          <a:p>
            <a:pPr lvl="1"/>
            <a:r>
              <a:rPr lang="ro-RO" sz="1600" noProof="0" dirty="0"/>
              <a:t>Dacă nu mai vezi diversitate, nu mai dezvolți empatie față de ceilalți. Mai mult, ceilalți nu mai par „diferiți, dar umani”, ci „unii care greșesc”, „dușmani”</a:t>
            </a:r>
          </a:p>
          <a:p>
            <a:pPr lvl="1"/>
            <a:r>
              <a:rPr lang="ro-RO" sz="1600" noProof="0" dirty="0"/>
              <a:t>Platformele nu doar că filtrează ce vezi, ci și </a:t>
            </a:r>
            <a:r>
              <a:rPr lang="ro-RO" sz="1600" b="1" noProof="0" dirty="0"/>
              <a:t>pe cine vezi </a:t>
            </a:r>
            <a:r>
              <a:rPr lang="ro-RO" sz="1600" noProof="0" dirty="0"/>
              <a:t>(mai rar oameni diferiți de tine)</a:t>
            </a:r>
          </a:p>
          <a:p>
            <a:pPr lvl="1"/>
            <a:r>
              <a:rPr lang="ro-RO" sz="1600" noProof="0" dirty="0"/>
              <a:t>Se pierde </a:t>
            </a:r>
            <a:r>
              <a:rPr lang="ro-RO" sz="1600" b="1" noProof="0" dirty="0"/>
              <a:t>capacitatea de dialog real</a:t>
            </a:r>
            <a:r>
              <a:rPr lang="ro-RO" sz="1600" noProof="0" dirty="0"/>
              <a:t>, iar </a:t>
            </a:r>
            <a:r>
              <a:rPr lang="ro-RO" sz="1600" b="1" noProof="0" dirty="0"/>
              <a:t>soluțiile devin extreme, simplificate, binare </a:t>
            </a:r>
            <a:r>
              <a:rPr lang="ro-RO" sz="1600" noProof="0" dirty="0"/>
              <a:t>(„ori ești cu noi, ori împotriva noastră”); se rup legături între grupuri sociale, culturale, religioase diferite</a:t>
            </a:r>
          </a:p>
          <a:p>
            <a:r>
              <a:rPr lang="ro-RO" sz="2400" noProof="0" dirty="0"/>
              <a:t>Izolare intelectuală</a:t>
            </a:r>
          </a:p>
          <a:p>
            <a:pPr lvl="1"/>
            <a:r>
              <a:rPr lang="ro-RO" sz="1600" noProof="0" dirty="0"/>
              <a:t>Lipsa expunerii la puncte de vedere diferite duce la </a:t>
            </a:r>
            <a:r>
              <a:rPr lang="ro-RO" sz="1600" b="1" noProof="0" dirty="0"/>
              <a:t>gândire circulară</a:t>
            </a:r>
            <a:r>
              <a:rPr lang="ro-RO" sz="1600" noProof="0" dirty="0"/>
              <a:t>: ai impresia că ai înțeles lumea deși ai văzut doar o bucată din ea</a:t>
            </a:r>
          </a:p>
          <a:p>
            <a:pPr lvl="1"/>
            <a:r>
              <a:rPr lang="ro-RO" sz="1600" b="1" noProof="0" dirty="0"/>
              <a:t>Scade incremental capacitatea de gândire critică</a:t>
            </a:r>
          </a:p>
          <a:p>
            <a:r>
              <a:rPr lang="ro-RO" sz="2400" noProof="0" dirty="0"/>
              <a:t>Manipulare și „captivitate” emoțională</a:t>
            </a:r>
          </a:p>
          <a:p>
            <a:pPr lvl="1"/>
            <a:r>
              <a:rPr lang="ro-RO" sz="1600" b="1" noProof="0" dirty="0"/>
              <a:t>Algoritmii favorizează </a:t>
            </a:r>
            <a:r>
              <a:rPr lang="ro-RO" sz="1600" noProof="0" dirty="0"/>
              <a:t>conținutul care creează </a:t>
            </a:r>
            <a:r>
              <a:rPr lang="ro-RO" sz="1600" b="1" noProof="0" dirty="0"/>
              <a:t>reacții puternice (șoc, furie, frică). </a:t>
            </a:r>
            <a:r>
              <a:rPr lang="ro-RO" sz="1600" noProof="0" dirty="0"/>
              <a:t>Asta duce la o </a:t>
            </a:r>
            <a:r>
              <a:rPr lang="ro-RO" sz="1600" b="1" noProof="0" dirty="0"/>
              <a:t>expunere disproporționată la conținut emoțional negativ sau conflictual</a:t>
            </a:r>
          </a:p>
          <a:p>
            <a:pPr lvl="1"/>
            <a:r>
              <a:rPr lang="ro-RO" sz="1600" noProof="0" dirty="0"/>
              <a:t>În timp, utilizatorii devin </a:t>
            </a:r>
            <a:r>
              <a:rPr lang="ro-RO" sz="1600" b="1" noProof="0" dirty="0"/>
              <a:t>mai reactivi și mai puțin critici</a:t>
            </a:r>
          </a:p>
        </p:txBody>
      </p:sp>
    </p:spTree>
    <p:extLst>
      <p:ext uri="{BB962C8B-B14F-4D97-AF65-F5344CB8AC3E}">
        <p14:creationId xmlns:p14="http://schemas.microsoft.com/office/powerpoint/2010/main" val="669289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A2FCFF-642F-0B83-3EDD-BABDB2E59897}"/>
              </a:ext>
            </a:extLst>
          </p:cNvPr>
          <p:cNvSpPr>
            <a:spLocks noGrp="1"/>
          </p:cNvSpPr>
          <p:nvPr>
            <p:ph idx="1"/>
          </p:nvPr>
        </p:nvSpPr>
        <p:spPr>
          <a:xfrm>
            <a:off x="838200" y="1026622"/>
            <a:ext cx="10515600" cy="5150341"/>
          </a:xfrm>
        </p:spPr>
        <p:txBody>
          <a:bodyPr>
            <a:normAutofit fontScale="70000" lnSpcReduction="20000"/>
          </a:bodyPr>
          <a:lstStyle/>
          <a:p>
            <a:r>
              <a:rPr lang="ro-RO" noProof="0" dirty="0" err="1"/>
              <a:t>Cass</a:t>
            </a:r>
            <a:r>
              <a:rPr lang="ro-RO" noProof="0" dirty="0"/>
              <a:t> </a:t>
            </a:r>
            <a:r>
              <a:rPr lang="ro-RO" noProof="0" dirty="0" err="1"/>
              <a:t>Sunstein</a:t>
            </a:r>
            <a:r>
              <a:rPr lang="ro-RO" noProof="0" dirty="0"/>
              <a:t>, 2018, </a:t>
            </a:r>
            <a:r>
              <a:rPr lang="ro-RO" noProof="0" dirty="0">
                <a:hlinkClick r:id="rId2"/>
              </a:rPr>
              <a:t>#Republic: </a:t>
            </a:r>
            <a:r>
              <a:rPr lang="ro-RO" noProof="0" dirty="0" err="1">
                <a:hlinkClick r:id="rId2"/>
              </a:rPr>
              <a:t>Divided</a:t>
            </a:r>
            <a:r>
              <a:rPr lang="ro-RO" noProof="0" dirty="0">
                <a:hlinkClick r:id="rId2"/>
              </a:rPr>
              <a:t> </a:t>
            </a:r>
            <a:r>
              <a:rPr lang="ro-RO" noProof="0" dirty="0" err="1">
                <a:hlinkClick r:id="rId2"/>
              </a:rPr>
              <a:t>Democracy</a:t>
            </a:r>
            <a:r>
              <a:rPr lang="ro-RO" noProof="0" dirty="0">
                <a:hlinkClick r:id="rId2"/>
              </a:rPr>
              <a:t> in </a:t>
            </a:r>
            <a:r>
              <a:rPr lang="ro-RO" noProof="0" dirty="0" err="1">
                <a:hlinkClick r:id="rId2"/>
              </a:rPr>
              <a:t>the</a:t>
            </a:r>
            <a:r>
              <a:rPr lang="ro-RO" noProof="0" dirty="0">
                <a:hlinkClick r:id="rId2"/>
              </a:rPr>
              <a:t> </a:t>
            </a:r>
            <a:r>
              <a:rPr lang="ro-RO" noProof="0" dirty="0" err="1">
                <a:hlinkClick r:id="rId2"/>
              </a:rPr>
              <a:t>Age</a:t>
            </a:r>
            <a:r>
              <a:rPr lang="ro-RO" noProof="0" dirty="0">
                <a:hlinkClick r:id="rId2"/>
              </a:rPr>
              <a:t> of Social Media </a:t>
            </a:r>
            <a:r>
              <a:rPr lang="ro-RO" noProof="0" dirty="0"/>
              <a:t>– despre cum </a:t>
            </a:r>
            <a:r>
              <a:rPr lang="ro-RO" b="1" noProof="0" dirty="0"/>
              <a:t>social media duce la polarizare </a:t>
            </a:r>
            <a:r>
              <a:rPr lang="ro-RO" noProof="0" dirty="0"/>
              <a:t>și „grupuri-ecou”.</a:t>
            </a:r>
          </a:p>
          <a:p>
            <a:endParaRPr lang="ro-RO" noProof="0" dirty="0"/>
          </a:p>
          <a:p>
            <a:r>
              <a:rPr lang="ro-RO" noProof="0" dirty="0"/>
              <a:t>MIT, 2018 studiu în </a:t>
            </a:r>
            <a:r>
              <a:rPr lang="ro-RO" noProof="0" dirty="0" err="1"/>
              <a:t>Science</a:t>
            </a:r>
            <a:r>
              <a:rPr lang="ro-RO" noProof="0" dirty="0"/>
              <a:t>: </a:t>
            </a:r>
            <a:r>
              <a:rPr lang="ro-RO" noProof="0" dirty="0">
                <a:hlinkClick r:id="rId3"/>
              </a:rPr>
              <a:t>The </a:t>
            </a:r>
            <a:r>
              <a:rPr lang="ro-RO" noProof="0" dirty="0" err="1">
                <a:hlinkClick r:id="rId3"/>
              </a:rPr>
              <a:t>spread</a:t>
            </a:r>
            <a:r>
              <a:rPr lang="ro-RO" noProof="0" dirty="0">
                <a:hlinkClick r:id="rId3"/>
              </a:rPr>
              <a:t> of </a:t>
            </a:r>
            <a:r>
              <a:rPr lang="ro-RO" noProof="0" dirty="0" err="1">
                <a:hlinkClick r:id="rId3"/>
              </a:rPr>
              <a:t>true</a:t>
            </a:r>
            <a:r>
              <a:rPr lang="ro-RO" noProof="0" dirty="0">
                <a:hlinkClick r:id="rId3"/>
              </a:rPr>
              <a:t> and false </a:t>
            </a:r>
            <a:r>
              <a:rPr lang="ro-RO" noProof="0" dirty="0" err="1">
                <a:hlinkClick r:id="rId3"/>
              </a:rPr>
              <a:t>news</a:t>
            </a:r>
            <a:r>
              <a:rPr lang="ro-RO" noProof="0" dirty="0">
                <a:hlinkClick r:id="rId3"/>
              </a:rPr>
              <a:t> online </a:t>
            </a:r>
            <a:r>
              <a:rPr lang="ro-RO" noProof="0" dirty="0"/>
              <a:t>– demonstrează că </a:t>
            </a:r>
            <a:r>
              <a:rPr lang="ro-RO" b="1" noProof="0" dirty="0"/>
              <a:t>știrile false se răspândesc mai rapid decât cele adevărate din cauza emoțiilor declanșate</a:t>
            </a:r>
            <a:r>
              <a:rPr lang="ro-RO" noProof="0" dirty="0"/>
              <a:t>.</a:t>
            </a:r>
          </a:p>
          <a:p>
            <a:endParaRPr lang="ro-RO" noProof="0" dirty="0"/>
          </a:p>
          <a:p>
            <a:r>
              <a:rPr lang="ro-RO" noProof="0" dirty="0" err="1"/>
              <a:t>Pew</a:t>
            </a:r>
            <a:r>
              <a:rPr lang="ro-RO" noProof="0" dirty="0"/>
              <a:t> </a:t>
            </a:r>
            <a:r>
              <a:rPr lang="ro-RO" noProof="0" dirty="0" err="1"/>
              <a:t>Research</a:t>
            </a:r>
            <a:r>
              <a:rPr lang="ro-RO" noProof="0" dirty="0"/>
              <a:t> Center – </a:t>
            </a:r>
            <a:r>
              <a:rPr lang="ro-RO" noProof="0" dirty="0">
                <a:hlinkClick r:id="rId4"/>
              </a:rPr>
              <a:t>multiple rapoarte </a:t>
            </a:r>
            <a:r>
              <a:rPr lang="ro-RO" noProof="0" dirty="0"/>
              <a:t>despre polarizare, închidere informațională și efectele asupra tinerilor.</a:t>
            </a:r>
          </a:p>
          <a:p>
            <a:endParaRPr lang="ro-RO" noProof="0" dirty="0"/>
          </a:p>
          <a:p>
            <a:r>
              <a:rPr lang="ro-RO" noProof="0" dirty="0">
                <a:hlinkClick r:id="rId5"/>
              </a:rPr>
              <a:t>Center for </a:t>
            </a:r>
            <a:r>
              <a:rPr lang="ro-RO" noProof="0" dirty="0" err="1">
                <a:hlinkClick r:id="rId5"/>
              </a:rPr>
              <a:t>Humane</a:t>
            </a:r>
            <a:r>
              <a:rPr lang="ro-RO" noProof="0" dirty="0">
                <a:hlinkClick r:id="rId5"/>
              </a:rPr>
              <a:t> Technology </a:t>
            </a:r>
            <a:r>
              <a:rPr lang="ro-RO" noProof="0" dirty="0"/>
              <a:t>– explică legătura dintre personalizarea algoritmică, polarizare și </a:t>
            </a:r>
            <a:r>
              <a:rPr lang="ro-RO" b="1" noProof="0" dirty="0"/>
              <a:t>sănătatea mentală</a:t>
            </a:r>
            <a:r>
              <a:rPr lang="ro-RO" noProof="0" dirty="0"/>
              <a:t>.</a:t>
            </a:r>
          </a:p>
          <a:p>
            <a:endParaRPr lang="ro-RO" noProof="0" dirty="0"/>
          </a:p>
          <a:p>
            <a:r>
              <a:rPr lang="ro-RO" noProof="0" dirty="0"/>
              <a:t>Facebook a recunoscut în propriile rapoarte interne (</a:t>
            </a:r>
            <a:r>
              <a:rPr lang="ro-RO" noProof="0" dirty="0">
                <a:hlinkClick r:id="rId6"/>
              </a:rPr>
              <a:t>„Facebook </a:t>
            </a:r>
            <a:r>
              <a:rPr lang="ro-RO" noProof="0" dirty="0" err="1">
                <a:hlinkClick r:id="rId6"/>
              </a:rPr>
              <a:t>Papers</a:t>
            </a:r>
            <a:r>
              <a:rPr lang="ro-RO" noProof="0" dirty="0">
                <a:hlinkClick r:id="rId6"/>
              </a:rPr>
              <a:t>” </a:t>
            </a:r>
            <a:r>
              <a:rPr lang="ro-RO" noProof="0" dirty="0" err="1">
                <a:hlinkClick r:id="rId6"/>
              </a:rPr>
              <a:t>leaks</a:t>
            </a:r>
            <a:r>
              <a:rPr lang="ro-RO" noProof="0" dirty="0">
                <a:hlinkClick r:id="rId6"/>
              </a:rPr>
              <a:t> </a:t>
            </a:r>
            <a:r>
              <a:rPr lang="ro-RO" noProof="0" dirty="0"/>
              <a:t>din 2021) că recomandările algoritmice pot duce la </a:t>
            </a:r>
            <a:r>
              <a:rPr lang="ro-RO" b="1" noProof="0" dirty="0"/>
              <a:t>radicalizare politică și la întărirea grupurilor extremiste</a:t>
            </a:r>
            <a:r>
              <a:rPr lang="ro-RO" noProof="0" dirty="0"/>
              <a:t>.</a:t>
            </a:r>
          </a:p>
          <a:p>
            <a:pPr lvl="1"/>
            <a:r>
              <a:rPr lang="ro-RO" noProof="0" dirty="0"/>
              <a:t>Un exemplu notabil este experimentul intern denumit „</a:t>
            </a:r>
            <a:r>
              <a:rPr lang="ro-RO" noProof="0" dirty="0" err="1"/>
              <a:t>Carol's</a:t>
            </a:r>
            <a:r>
              <a:rPr lang="ro-RO" noProof="0" dirty="0"/>
              <a:t> </a:t>
            </a:r>
            <a:r>
              <a:rPr lang="ro-RO" noProof="0" dirty="0" err="1"/>
              <a:t>Journey</a:t>
            </a:r>
            <a:r>
              <a:rPr lang="ro-RO" noProof="0" dirty="0"/>
              <a:t> </a:t>
            </a:r>
            <a:r>
              <a:rPr lang="ro-RO" noProof="0" dirty="0" err="1"/>
              <a:t>to</a:t>
            </a:r>
            <a:r>
              <a:rPr lang="ro-RO" noProof="0" dirty="0"/>
              <a:t> </a:t>
            </a:r>
            <a:r>
              <a:rPr lang="ro-RO" noProof="0" dirty="0" err="1"/>
              <a:t>QAnon</a:t>
            </a:r>
            <a:r>
              <a:rPr lang="ro-RO" noProof="0" dirty="0"/>
              <a:t>”. În acest studiu, un cont fictiv creat de Facebook a început să urmărească conținut politic conservator. În decurs de doar câteva zile, algoritmul a început să recomande conținut conspiraționist, inclusiv legat de </a:t>
            </a:r>
            <a:r>
              <a:rPr lang="ro-RO" noProof="0" dirty="0" err="1"/>
              <a:t>Qanon</a:t>
            </a:r>
            <a:r>
              <a:rPr lang="ro-RO" noProof="0" dirty="0"/>
              <a:t> – Evidențiază modul în care algoritmii pot conduce utilizatorii către </a:t>
            </a:r>
            <a:r>
              <a:rPr lang="ro-RO" b="1" noProof="0" dirty="0"/>
              <a:t>conținut din ce în ce mai extremist</a:t>
            </a:r>
            <a:endParaRPr lang="ro-RO" noProof="0" dirty="0"/>
          </a:p>
        </p:txBody>
      </p:sp>
    </p:spTree>
    <p:extLst>
      <p:ext uri="{BB962C8B-B14F-4D97-AF65-F5344CB8AC3E}">
        <p14:creationId xmlns:p14="http://schemas.microsoft.com/office/powerpoint/2010/main" val="2175106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C05BC5-04E6-A16F-BB7C-CFA4B1B824B6}"/>
              </a:ext>
            </a:extLst>
          </p:cNvPr>
          <p:cNvSpPr>
            <a:spLocks noGrp="1"/>
          </p:cNvSpPr>
          <p:nvPr>
            <p:ph idx="1"/>
          </p:nvPr>
        </p:nvSpPr>
        <p:spPr>
          <a:xfrm>
            <a:off x="838200" y="914096"/>
            <a:ext cx="10515600" cy="5029807"/>
          </a:xfrm>
        </p:spPr>
        <p:txBody>
          <a:bodyPr>
            <a:normAutofit fontScale="85000" lnSpcReduction="10000"/>
          </a:bodyPr>
          <a:lstStyle/>
          <a:p>
            <a:pPr>
              <a:buNone/>
            </a:pPr>
            <a:r>
              <a:rPr lang="ro-RO" b="1" noProof="0" dirty="0" err="1"/>
              <a:t>How</a:t>
            </a:r>
            <a:r>
              <a:rPr lang="ro-RO" b="1" noProof="0" dirty="0"/>
              <a:t> </a:t>
            </a:r>
            <a:r>
              <a:rPr lang="ro-RO" b="1" noProof="0" dirty="0" err="1"/>
              <a:t>to</a:t>
            </a:r>
            <a:r>
              <a:rPr lang="ro-RO" b="1" noProof="0" dirty="0"/>
              <a:t> </a:t>
            </a:r>
            <a:r>
              <a:rPr lang="ro-RO" b="1" noProof="0" dirty="0" err="1"/>
              <a:t>burst</a:t>
            </a:r>
            <a:r>
              <a:rPr lang="ro-RO" b="1" noProof="0" dirty="0"/>
              <a:t> </a:t>
            </a:r>
            <a:r>
              <a:rPr lang="ro-RO" b="1" noProof="0" dirty="0" err="1"/>
              <a:t>your</a:t>
            </a:r>
            <a:r>
              <a:rPr lang="ro-RO" b="1" noProof="0" dirty="0"/>
              <a:t> </a:t>
            </a:r>
            <a:r>
              <a:rPr lang="ro-RO" b="1" noProof="0" dirty="0" err="1"/>
              <a:t>filter</a:t>
            </a:r>
            <a:r>
              <a:rPr lang="ro-RO" b="1" noProof="0" dirty="0"/>
              <a:t> </a:t>
            </a:r>
            <a:r>
              <a:rPr lang="ro-RO" b="1" noProof="0" dirty="0" err="1"/>
              <a:t>bubble</a:t>
            </a:r>
            <a:r>
              <a:rPr lang="ro-RO" b="1" noProof="0" dirty="0"/>
              <a:t> (BBC, </a:t>
            </a:r>
            <a:r>
              <a:rPr lang="ro-RO" b="1" noProof="0" dirty="0" err="1">
                <a:hlinkClick r:id="rId2"/>
              </a:rPr>
              <a:t>Other</a:t>
            </a:r>
            <a:r>
              <a:rPr lang="ro-RO" b="1" noProof="0" dirty="0">
                <a:hlinkClick r:id="rId2"/>
              </a:rPr>
              <a:t> Side of </a:t>
            </a:r>
            <a:r>
              <a:rPr lang="ro-RO" b="1" noProof="0" dirty="0" err="1">
                <a:hlinkClick r:id="rId2"/>
              </a:rPr>
              <a:t>the</a:t>
            </a:r>
            <a:r>
              <a:rPr lang="ro-RO" b="1" noProof="0" dirty="0">
                <a:hlinkClick r:id="rId2"/>
              </a:rPr>
              <a:t> Story</a:t>
            </a:r>
            <a:r>
              <a:rPr lang="ro-RO" b="1" noProof="0" dirty="0"/>
              <a:t>)</a:t>
            </a:r>
          </a:p>
          <a:p>
            <a:pPr>
              <a:buNone/>
            </a:pPr>
            <a:r>
              <a:rPr lang="ro-RO" noProof="0" dirty="0"/>
              <a:t>Being </a:t>
            </a:r>
            <a:r>
              <a:rPr lang="ro-RO" noProof="0" dirty="0" err="1"/>
              <a:t>trapped</a:t>
            </a:r>
            <a:r>
              <a:rPr lang="ro-RO" noProof="0" dirty="0"/>
              <a:t> in a </a:t>
            </a:r>
            <a:r>
              <a:rPr lang="ro-RO" noProof="0" dirty="0" err="1"/>
              <a:t>filter</a:t>
            </a:r>
            <a:r>
              <a:rPr lang="ro-RO" noProof="0" dirty="0"/>
              <a:t> </a:t>
            </a:r>
            <a:r>
              <a:rPr lang="ro-RO" noProof="0" dirty="0" err="1"/>
              <a:t>bubble</a:t>
            </a:r>
            <a:r>
              <a:rPr lang="ro-RO" noProof="0" dirty="0"/>
              <a:t> </a:t>
            </a:r>
            <a:r>
              <a:rPr lang="ro-RO" noProof="0" dirty="0" err="1"/>
              <a:t>makes</a:t>
            </a:r>
            <a:r>
              <a:rPr lang="ro-RO" noProof="0" dirty="0"/>
              <a:t> it </a:t>
            </a:r>
            <a:r>
              <a:rPr lang="ro-RO" noProof="0" dirty="0" err="1"/>
              <a:t>seem</a:t>
            </a:r>
            <a:r>
              <a:rPr lang="ro-RO" noProof="0" dirty="0"/>
              <a:t> </a:t>
            </a:r>
            <a:r>
              <a:rPr lang="ro-RO" noProof="0" dirty="0" err="1"/>
              <a:t>like</a:t>
            </a:r>
            <a:r>
              <a:rPr lang="ro-RO" noProof="0" dirty="0"/>
              <a:t> </a:t>
            </a:r>
            <a:r>
              <a:rPr lang="ro-RO" noProof="0" dirty="0" err="1"/>
              <a:t>the</a:t>
            </a:r>
            <a:r>
              <a:rPr lang="ro-RO" noProof="0" dirty="0"/>
              <a:t> internet </a:t>
            </a:r>
            <a:r>
              <a:rPr lang="ro-RO" noProof="0" dirty="0" err="1"/>
              <a:t>is</a:t>
            </a:r>
            <a:r>
              <a:rPr lang="ro-RO" noProof="0" dirty="0"/>
              <a:t> </a:t>
            </a:r>
            <a:r>
              <a:rPr lang="ro-RO" noProof="0" dirty="0" err="1"/>
              <a:t>reacting</a:t>
            </a:r>
            <a:r>
              <a:rPr lang="ro-RO" noProof="0" dirty="0"/>
              <a:t> in just </a:t>
            </a:r>
            <a:r>
              <a:rPr lang="ro-RO" noProof="0" dirty="0" err="1"/>
              <a:t>one</a:t>
            </a:r>
            <a:r>
              <a:rPr lang="ro-RO" noProof="0" dirty="0"/>
              <a:t> </a:t>
            </a:r>
            <a:r>
              <a:rPr lang="ro-RO" noProof="0" dirty="0" err="1"/>
              <a:t>way</a:t>
            </a:r>
            <a:r>
              <a:rPr lang="ro-RO" noProof="0" dirty="0"/>
              <a:t>, </a:t>
            </a:r>
            <a:r>
              <a:rPr lang="ro-RO" noProof="0" dirty="0" err="1"/>
              <a:t>whereas</a:t>
            </a:r>
            <a:r>
              <a:rPr lang="ro-RO" noProof="0" dirty="0"/>
              <a:t> </a:t>
            </a:r>
            <a:r>
              <a:rPr lang="ro-RO" noProof="0" dirty="0" err="1"/>
              <a:t>there</a:t>
            </a:r>
            <a:r>
              <a:rPr lang="ro-RO" noProof="0" dirty="0"/>
              <a:t> are </a:t>
            </a:r>
            <a:r>
              <a:rPr lang="ro-RO" noProof="0" dirty="0" err="1"/>
              <a:t>always</a:t>
            </a:r>
            <a:r>
              <a:rPr lang="ro-RO" noProof="0" dirty="0"/>
              <a:t> </a:t>
            </a:r>
            <a:r>
              <a:rPr lang="ro-RO" noProof="0" dirty="0" err="1"/>
              <a:t>different</a:t>
            </a:r>
            <a:r>
              <a:rPr lang="ro-RO" noProof="0" dirty="0"/>
              <a:t> </a:t>
            </a:r>
            <a:r>
              <a:rPr lang="ro-RO" noProof="0" dirty="0" err="1"/>
              <a:t>points</a:t>
            </a:r>
            <a:r>
              <a:rPr lang="ro-RO" noProof="0" dirty="0"/>
              <a:t> of </a:t>
            </a:r>
            <a:r>
              <a:rPr lang="ro-RO" noProof="0" dirty="0" err="1"/>
              <a:t>view</a:t>
            </a:r>
            <a:r>
              <a:rPr lang="ro-RO" noProof="0" dirty="0"/>
              <a:t>. Here are </a:t>
            </a:r>
            <a:r>
              <a:rPr lang="ro-RO" noProof="0" dirty="0" err="1"/>
              <a:t>three</a:t>
            </a:r>
            <a:r>
              <a:rPr lang="ro-RO" noProof="0" dirty="0"/>
              <a:t> top </a:t>
            </a:r>
            <a:r>
              <a:rPr lang="ro-RO" noProof="0" dirty="0" err="1"/>
              <a:t>tips</a:t>
            </a:r>
            <a:r>
              <a:rPr lang="ro-RO" noProof="0" dirty="0"/>
              <a:t> on </a:t>
            </a:r>
            <a:r>
              <a:rPr lang="ro-RO" noProof="0" dirty="0" err="1"/>
              <a:t>how</a:t>
            </a:r>
            <a:r>
              <a:rPr lang="ro-RO" noProof="0" dirty="0"/>
              <a:t> </a:t>
            </a:r>
            <a:r>
              <a:rPr lang="ro-RO" noProof="0" dirty="0" err="1"/>
              <a:t>you</a:t>
            </a:r>
            <a:r>
              <a:rPr lang="ro-RO" noProof="0" dirty="0"/>
              <a:t> </a:t>
            </a:r>
            <a:r>
              <a:rPr lang="ro-RO" noProof="0" dirty="0" err="1"/>
              <a:t>can</a:t>
            </a:r>
            <a:r>
              <a:rPr lang="ro-RO" noProof="0" dirty="0"/>
              <a:t> </a:t>
            </a:r>
            <a:r>
              <a:rPr lang="ro-RO" noProof="0" dirty="0" err="1"/>
              <a:t>burst</a:t>
            </a:r>
            <a:r>
              <a:rPr lang="ro-RO" noProof="0" dirty="0"/>
              <a:t> </a:t>
            </a:r>
            <a:r>
              <a:rPr lang="ro-RO" noProof="0" dirty="0" err="1"/>
              <a:t>your</a:t>
            </a:r>
            <a:r>
              <a:rPr lang="ro-RO" noProof="0" dirty="0"/>
              <a:t> </a:t>
            </a:r>
            <a:r>
              <a:rPr lang="ro-RO" noProof="0" dirty="0" err="1"/>
              <a:t>bubble</a:t>
            </a:r>
            <a:r>
              <a:rPr lang="ro-RO" noProof="0" dirty="0"/>
              <a:t> </a:t>
            </a:r>
            <a:r>
              <a:rPr lang="ro-RO" noProof="0" dirty="0" err="1"/>
              <a:t>to</a:t>
            </a:r>
            <a:r>
              <a:rPr lang="ro-RO" noProof="0" dirty="0"/>
              <a:t> </a:t>
            </a:r>
            <a:r>
              <a:rPr lang="ro-RO" noProof="0" dirty="0" err="1"/>
              <a:t>see</a:t>
            </a:r>
            <a:r>
              <a:rPr lang="ro-RO" noProof="0" dirty="0"/>
              <a:t> </a:t>
            </a:r>
            <a:r>
              <a:rPr lang="ro-RO" noProof="0" dirty="0" err="1"/>
              <a:t>what’s</a:t>
            </a:r>
            <a:r>
              <a:rPr lang="ro-RO" noProof="0" dirty="0"/>
              <a:t> </a:t>
            </a:r>
            <a:r>
              <a:rPr lang="ro-RO" noProof="0" dirty="0" err="1"/>
              <a:t>really</a:t>
            </a:r>
            <a:r>
              <a:rPr lang="ro-RO" noProof="0" dirty="0"/>
              <a:t> </a:t>
            </a:r>
            <a:r>
              <a:rPr lang="ro-RO" noProof="0" dirty="0" err="1"/>
              <a:t>going</a:t>
            </a:r>
            <a:r>
              <a:rPr lang="ro-RO" noProof="0" dirty="0"/>
              <a:t> on:</a:t>
            </a:r>
          </a:p>
          <a:p>
            <a:pPr>
              <a:buFont typeface="Arial" panose="020B0604020202020204" pitchFamily="34" charset="0"/>
              <a:buChar char="•"/>
            </a:pPr>
            <a:r>
              <a:rPr lang="ro-RO" b="1" noProof="0" dirty="0"/>
              <a:t>Beat </a:t>
            </a:r>
            <a:r>
              <a:rPr lang="ro-RO" b="1" noProof="0" dirty="0" err="1"/>
              <a:t>the</a:t>
            </a:r>
            <a:r>
              <a:rPr lang="ro-RO" b="1" noProof="0" dirty="0"/>
              <a:t> </a:t>
            </a:r>
            <a:r>
              <a:rPr lang="ro-RO" b="1" noProof="0" dirty="0" err="1"/>
              <a:t>algorithms</a:t>
            </a:r>
            <a:r>
              <a:rPr lang="ro-RO" noProof="0" dirty="0"/>
              <a:t> – </a:t>
            </a:r>
            <a:r>
              <a:rPr lang="ro-RO" noProof="0" dirty="0" err="1"/>
              <a:t>algorithms</a:t>
            </a:r>
            <a:r>
              <a:rPr lang="ro-RO" noProof="0" dirty="0"/>
              <a:t> </a:t>
            </a:r>
            <a:r>
              <a:rPr lang="ro-RO" noProof="0" dirty="0" err="1"/>
              <a:t>cover</a:t>
            </a:r>
            <a:r>
              <a:rPr lang="ro-RO" noProof="0" dirty="0"/>
              <a:t> </a:t>
            </a:r>
            <a:r>
              <a:rPr lang="ro-RO" noProof="0" dirty="0" err="1"/>
              <a:t>your</a:t>
            </a:r>
            <a:r>
              <a:rPr lang="ro-RO" noProof="0" dirty="0"/>
              <a:t> </a:t>
            </a:r>
            <a:r>
              <a:rPr lang="ro-RO" noProof="0" dirty="0" err="1"/>
              <a:t>feed</a:t>
            </a:r>
            <a:r>
              <a:rPr lang="ro-RO" noProof="0" dirty="0"/>
              <a:t> </a:t>
            </a:r>
            <a:r>
              <a:rPr lang="ro-RO" noProof="0" dirty="0" err="1"/>
              <a:t>with</a:t>
            </a:r>
            <a:r>
              <a:rPr lang="ro-RO" noProof="0" dirty="0"/>
              <a:t> </a:t>
            </a:r>
            <a:r>
              <a:rPr lang="ro-RO" noProof="0" dirty="0" err="1"/>
              <a:t>posts</a:t>
            </a:r>
            <a:r>
              <a:rPr lang="ro-RO" noProof="0" dirty="0"/>
              <a:t> </a:t>
            </a:r>
            <a:r>
              <a:rPr lang="ro-RO" noProof="0" dirty="0" err="1"/>
              <a:t>based</a:t>
            </a:r>
            <a:r>
              <a:rPr lang="ro-RO" noProof="0" dirty="0"/>
              <a:t> on </a:t>
            </a:r>
            <a:r>
              <a:rPr lang="ro-RO" noProof="0" dirty="0" err="1"/>
              <a:t>the</a:t>
            </a:r>
            <a:r>
              <a:rPr lang="ro-RO" noProof="0" dirty="0"/>
              <a:t> </a:t>
            </a:r>
            <a:r>
              <a:rPr lang="ro-RO" noProof="0" dirty="0" err="1"/>
              <a:t>people</a:t>
            </a:r>
            <a:r>
              <a:rPr lang="ro-RO" noProof="0" dirty="0"/>
              <a:t> and </a:t>
            </a:r>
            <a:r>
              <a:rPr lang="ro-RO" noProof="0" dirty="0" err="1"/>
              <a:t>pages</a:t>
            </a:r>
            <a:r>
              <a:rPr lang="ro-RO" noProof="0" dirty="0"/>
              <a:t> </a:t>
            </a:r>
            <a:r>
              <a:rPr lang="ro-RO" noProof="0" dirty="0" err="1"/>
              <a:t>you</a:t>
            </a:r>
            <a:r>
              <a:rPr lang="ro-RO" noProof="0" dirty="0"/>
              <a:t> </a:t>
            </a:r>
            <a:r>
              <a:rPr lang="ro-RO" noProof="0" dirty="0" err="1"/>
              <a:t>already</a:t>
            </a:r>
            <a:r>
              <a:rPr lang="ro-RO" noProof="0" dirty="0"/>
              <a:t> </a:t>
            </a:r>
            <a:r>
              <a:rPr lang="ro-RO" noProof="0" dirty="0" err="1"/>
              <a:t>follow</a:t>
            </a:r>
            <a:r>
              <a:rPr lang="ro-RO" noProof="0" dirty="0"/>
              <a:t>. </a:t>
            </a:r>
            <a:r>
              <a:rPr lang="ro-RO" noProof="0" dirty="0" err="1"/>
              <a:t>Try</a:t>
            </a:r>
            <a:r>
              <a:rPr lang="ro-RO" noProof="0" dirty="0"/>
              <a:t> </a:t>
            </a:r>
            <a:r>
              <a:rPr lang="ro-RO" noProof="0" dirty="0" err="1"/>
              <a:t>to</a:t>
            </a:r>
            <a:r>
              <a:rPr lang="ro-RO" noProof="0" dirty="0"/>
              <a:t> </a:t>
            </a:r>
            <a:r>
              <a:rPr lang="ro-RO" noProof="0" dirty="0" err="1"/>
              <a:t>follow</a:t>
            </a:r>
            <a:r>
              <a:rPr lang="ro-RO" noProof="0" dirty="0"/>
              <a:t> </a:t>
            </a:r>
            <a:r>
              <a:rPr lang="ro-RO" noProof="0" dirty="0" err="1"/>
              <a:t>accounts</a:t>
            </a:r>
            <a:r>
              <a:rPr lang="ro-RO" noProof="0" dirty="0"/>
              <a:t> </a:t>
            </a:r>
            <a:r>
              <a:rPr lang="ro-RO" noProof="0" dirty="0" err="1"/>
              <a:t>that</a:t>
            </a:r>
            <a:r>
              <a:rPr lang="ro-RO" noProof="0" dirty="0"/>
              <a:t> </a:t>
            </a:r>
            <a:r>
              <a:rPr lang="ro-RO" noProof="0" dirty="0" err="1"/>
              <a:t>you</a:t>
            </a:r>
            <a:r>
              <a:rPr lang="ro-RO" noProof="0" dirty="0"/>
              <a:t> </a:t>
            </a:r>
            <a:r>
              <a:rPr lang="ro-RO" noProof="0" dirty="0" err="1"/>
              <a:t>disagree</a:t>
            </a:r>
            <a:r>
              <a:rPr lang="ro-RO" noProof="0" dirty="0"/>
              <a:t> </a:t>
            </a:r>
            <a:r>
              <a:rPr lang="ro-RO" noProof="0" dirty="0" err="1"/>
              <a:t>with</a:t>
            </a:r>
            <a:r>
              <a:rPr lang="ro-RO" noProof="0" dirty="0"/>
              <a:t> – </a:t>
            </a:r>
            <a:r>
              <a:rPr lang="ro-RO" noProof="0" dirty="0" err="1"/>
              <a:t>that</a:t>
            </a:r>
            <a:r>
              <a:rPr lang="ro-RO" noProof="0" dirty="0"/>
              <a:t> </a:t>
            </a:r>
            <a:r>
              <a:rPr lang="ro-RO" noProof="0" dirty="0" err="1"/>
              <a:t>way</a:t>
            </a:r>
            <a:r>
              <a:rPr lang="ro-RO" noProof="0" dirty="0"/>
              <a:t> </a:t>
            </a:r>
            <a:r>
              <a:rPr lang="ro-RO" noProof="0" dirty="0" err="1"/>
              <a:t>you’ll</a:t>
            </a:r>
            <a:r>
              <a:rPr lang="ro-RO" noProof="0" dirty="0"/>
              <a:t> start </a:t>
            </a:r>
            <a:r>
              <a:rPr lang="ro-RO" noProof="0" dirty="0" err="1"/>
              <a:t>to</a:t>
            </a:r>
            <a:r>
              <a:rPr lang="ro-RO" noProof="0" dirty="0"/>
              <a:t> </a:t>
            </a:r>
            <a:r>
              <a:rPr lang="ro-RO" noProof="0" dirty="0" err="1"/>
              <a:t>see</a:t>
            </a:r>
            <a:r>
              <a:rPr lang="ro-RO" noProof="0" dirty="0"/>
              <a:t> </a:t>
            </a:r>
            <a:r>
              <a:rPr lang="ro-RO" noProof="0" dirty="0" err="1"/>
              <a:t>different</a:t>
            </a:r>
            <a:r>
              <a:rPr lang="ro-RO" noProof="0" dirty="0"/>
              <a:t> </a:t>
            </a:r>
            <a:r>
              <a:rPr lang="ro-RO" noProof="0" dirty="0" err="1"/>
              <a:t>takes</a:t>
            </a:r>
            <a:r>
              <a:rPr lang="ro-RO" noProof="0" dirty="0"/>
              <a:t> on </a:t>
            </a:r>
            <a:r>
              <a:rPr lang="ro-RO" noProof="0" dirty="0" err="1"/>
              <a:t>the</a:t>
            </a:r>
            <a:r>
              <a:rPr lang="ro-RO" noProof="0" dirty="0"/>
              <a:t> story </a:t>
            </a:r>
            <a:r>
              <a:rPr lang="ro-RO" noProof="0" dirty="0" err="1"/>
              <a:t>than</a:t>
            </a:r>
            <a:r>
              <a:rPr lang="ro-RO" noProof="0" dirty="0"/>
              <a:t> </a:t>
            </a:r>
            <a:r>
              <a:rPr lang="ro-RO" noProof="0" dirty="0" err="1"/>
              <a:t>the</a:t>
            </a:r>
            <a:r>
              <a:rPr lang="ro-RO" noProof="0" dirty="0"/>
              <a:t> </a:t>
            </a:r>
            <a:r>
              <a:rPr lang="ro-RO" noProof="0" dirty="0" err="1"/>
              <a:t>one</a:t>
            </a:r>
            <a:r>
              <a:rPr lang="ro-RO" noProof="0" dirty="0"/>
              <a:t> </a:t>
            </a:r>
            <a:r>
              <a:rPr lang="ro-RO" noProof="0" dirty="0" err="1"/>
              <a:t>you’re</a:t>
            </a:r>
            <a:r>
              <a:rPr lang="ro-RO" noProof="0" dirty="0"/>
              <a:t> </a:t>
            </a:r>
            <a:r>
              <a:rPr lang="ro-RO" noProof="0" dirty="0" err="1"/>
              <a:t>used</a:t>
            </a:r>
            <a:r>
              <a:rPr lang="ro-RO" noProof="0" dirty="0"/>
              <a:t> </a:t>
            </a:r>
            <a:r>
              <a:rPr lang="ro-RO" noProof="0" dirty="0" err="1"/>
              <a:t>to</a:t>
            </a:r>
            <a:endParaRPr lang="ro-RO" noProof="0" dirty="0"/>
          </a:p>
          <a:p>
            <a:pPr>
              <a:buFont typeface="Arial" panose="020B0604020202020204" pitchFamily="34" charset="0"/>
              <a:buChar char="•"/>
            </a:pPr>
            <a:r>
              <a:rPr lang="ro-RO" b="1" noProof="0" dirty="0" err="1"/>
              <a:t>Widen</a:t>
            </a:r>
            <a:r>
              <a:rPr lang="ro-RO" b="1" noProof="0" dirty="0"/>
              <a:t> </a:t>
            </a:r>
            <a:r>
              <a:rPr lang="ro-RO" b="1" noProof="0" dirty="0" err="1"/>
              <a:t>your</a:t>
            </a:r>
            <a:r>
              <a:rPr lang="ro-RO" b="1" noProof="0" dirty="0"/>
              <a:t> </a:t>
            </a:r>
            <a:r>
              <a:rPr lang="ro-RO" b="1" noProof="0" dirty="0" err="1"/>
              <a:t>sources</a:t>
            </a:r>
            <a:r>
              <a:rPr lang="ro-RO" noProof="0" dirty="0"/>
              <a:t> – </a:t>
            </a:r>
            <a:r>
              <a:rPr lang="ro-RO" noProof="0" dirty="0" err="1"/>
              <a:t>Don’t</a:t>
            </a:r>
            <a:r>
              <a:rPr lang="ro-RO" noProof="0" dirty="0"/>
              <a:t> </a:t>
            </a:r>
            <a:r>
              <a:rPr lang="ro-RO" noProof="0" dirty="0" err="1"/>
              <a:t>always</a:t>
            </a:r>
            <a:r>
              <a:rPr lang="ro-RO" noProof="0" dirty="0"/>
              <a:t> </a:t>
            </a:r>
            <a:r>
              <a:rPr lang="ro-RO" noProof="0" dirty="0" err="1"/>
              <a:t>stick</a:t>
            </a:r>
            <a:r>
              <a:rPr lang="ro-RO" noProof="0" dirty="0"/>
              <a:t> </a:t>
            </a:r>
            <a:r>
              <a:rPr lang="ro-RO" noProof="0" dirty="0" err="1"/>
              <a:t>with</a:t>
            </a:r>
            <a:r>
              <a:rPr lang="ro-RO" noProof="0" dirty="0"/>
              <a:t> </a:t>
            </a:r>
            <a:r>
              <a:rPr lang="ro-RO" noProof="0" dirty="0" err="1"/>
              <a:t>your</a:t>
            </a:r>
            <a:r>
              <a:rPr lang="ro-RO" noProof="0" dirty="0"/>
              <a:t> </a:t>
            </a:r>
            <a:r>
              <a:rPr lang="ro-RO" noProof="0" dirty="0" err="1"/>
              <a:t>go-to</a:t>
            </a:r>
            <a:r>
              <a:rPr lang="ro-RO" noProof="0" dirty="0"/>
              <a:t> </a:t>
            </a:r>
            <a:r>
              <a:rPr lang="ro-RO" noProof="0" dirty="0" err="1"/>
              <a:t>socials</a:t>
            </a:r>
            <a:r>
              <a:rPr lang="ro-RO" noProof="0" dirty="0"/>
              <a:t> or </a:t>
            </a:r>
            <a:r>
              <a:rPr lang="ro-RO" noProof="0" dirty="0" err="1"/>
              <a:t>websites</a:t>
            </a:r>
            <a:r>
              <a:rPr lang="ro-RO" noProof="0" dirty="0"/>
              <a:t>. </a:t>
            </a:r>
            <a:r>
              <a:rPr lang="ro-RO" noProof="0" dirty="0" err="1"/>
              <a:t>Visit</a:t>
            </a:r>
            <a:r>
              <a:rPr lang="ro-RO" noProof="0" dirty="0"/>
              <a:t> a </a:t>
            </a:r>
            <a:r>
              <a:rPr lang="ro-RO" noProof="0" dirty="0" err="1"/>
              <a:t>broad</a:t>
            </a:r>
            <a:r>
              <a:rPr lang="ro-RO" noProof="0" dirty="0"/>
              <a:t> </a:t>
            </a:r>
            <a:r>
              <a:rPr lang="ro-RO" noProof="0" dirty="0" err="1"/>
              <a:t>range</a:t>
            </a:r>
            <a:r>
              <a:rPr lang="ro-RO" noProof="0" dirty="0"/>
              <a:t> of </a:t>
            </a:r>
            <a:r>
              <a:rPr lang="ro-RO" noProof="0" dirty="0" err="1"/>
              <a:t>places</a:t>
            </a:r>
            <a:r>
              <a:rPr lang="ro-RO" noProof="0" dirty="0"/>
              <a:t> online </a:t>
            </a:r>
            <a:r>
              <a:rPr lang="ro-RO" noProof="0" dirty="0" err="1"/>
              <a:t>to</a:t>
            </a:r>
            <a:r>
              <a:rPr lang="ro-RO" noProof="0" dirty="0"/>
              <a:t> get a </a:t>
            </a:r>
            <a:r>
              <a:rPr lang="ro-RO" noProof="0" dirty="0" err="1"/>
              <a:t>bigger</a:t>
            </a:r>
            <a:r>
              <a:rPr lang="ro-RO" noProof="0" dirty="0"/>
              <a:t> </a:t>
            </a:r>
            <a:r>
              <a:rPr lang="ro-RO" noProof="0" dirty="0" err="1"/>
              <a:t>picture</a:t>
            </a:r>
            <a:r>
              <a:rPr lang="ro-RO" noProof="0" dirty="0"/>
              <a:t>, but </a:t>
            </a:r>
            <a:r>
              <a:rPr lang="ro-RO" noProof="0" dirty="0" err="1">
                <a:hlinkClick r:id="rId3"/>
              </a:rPr>
              <a:t>make</a:t>
            </a:r>
            <a:r>
              <a:rPr lang="ro-RO" noProof="0" dirty="0">
                <a:hlinkClick r:id="rId3"/>
              </a:rPr>
              <a:t> sure </a:t>
            </a:r>
            <a:r>
              <a:rPr lang="ro-RO" noProof="0" dirty="0" err="1">
                <a:hlinkClick r:id="rId3"/>
              </a:rPr>
              <a:t>these</a:t>
            </a:r>
            <a:r>
              <a:rPr lang="ro-RO" noProof="0" dirty="0">
                <a:hlinkClick r:id="rId3"/>
              </a:rPr>
              <a:t> </a:t>
            </a:r>
            <a:r>
              <a:rPr lang="ro-RO" noProof="0" dirty="0" err="1">
                <a:hlinkClick r:id="rId3"/>
              </a:rPr>
              <a:t>sources</a:t>
            </a:r>
            <a:r>
              <a:rPr lang="ro-RO" noProof="0" dirty="0">
                <a:hlinkClick r:id="rId3"/>
              </a:rPr>
              <a:t> </a:t>
            </a:r>
            <a:r>
              <a:rPr lang="ro-RO" noProof="0" dirty="0" err="1">
                <a:hlinkClick r:id="rId3"/>
              </a:rPr>
              <a:t>can</a:t>
            </a:r>
            <a:r>
              <a:rPr lang="ro-RO" noProof="0" dirty="0">
                <a:hlinkClick r:id="rId3"/>
              </a:rPr>
              <a:t> </a:t>
            </a:r>
            <a:r>
              <a:rPr lang="ro-RO" noProof="0" dirty="0" err="1">
                <a:hlinkClick r:id="rId3"/>
              </a:rPr>
              <a:t>be</a:t>
            </a:r>
            <a:r>
              <a:rPr lang="ro-RO" noProof="0" dirty="0">
                <a:hlinkClick r:id="rId3"/>
              </a:rPr>
              <a:t> </a:t>
            </a:r>
            <a:r>
              <a:rPr lang="ro-RO" noProof="0" dirty="0" err="1">
                <a:hlinkClick r:id="rId3"/>
              </a:rPr>
              <a:t>trusted</a:t>
            </a:r>
            <a:endParaRPr lang="ro-RO" noProof="0" dirty="0"/>
          </a:p>
          <a:p>
            <a:pPr>
              <a:buFont typeface="Arial" panose="020B0604020202020204" pitchFamily="34" charset="0"/>
              <a:buChar char="•"/>
            </a:pPr>
            <a:r>
              <a:rPr lang="ro-RO" b="1" noProof="0" dirty="0" err="1"/>
              <a:t>Go</a:t>
            </a:r>
            <a:r>
              <a:rPr lang="ro-RO" b="1" noProof="0" dirty="0"/>
              <a:t> offline</a:t>
            </a:r>
            <a:r>
              <a:rPr lang="ro-RO" noProof="0" dirty="0"/>
              <a:t> – </a:t>
            </a:r>
            <a:r>
              <a:rPr lang="ro-RO" noProof="0" dirty="0" err="1"/>
              <a:t>It’s</a:t>
            </a:r>
            <a:r>
              <a:rPr lang="ro-RO" noProof="0" dirty="0"/>
              <a:t> </a:t>
            </a:r>
            <a:r>
              <a:rPr lang="ro-RO" noProof="0" dirty="0" err="1"/>
              <a:t>always</a:t>
            </a:r>
            <a:r>
              <a:rPr lang="ro-RO" noProof="0" dirty="0"/>
              <a:t> </a:t>
            </a:r>
            <a:r>
              <a:rPr lang="ro-RO" noProof="0" dirty="0" err="1"/>
              <a:t>good</a:t>
            </a:r>
            <a:r>
              <a:rPr lang="ro-RO" noProof="0" dirty="0"/>
              <a:t> </a:t>
            </a:r>
            <a:r>
              <a:rPr lang="ro-RO" noProof="0" dirty="0" err="1"/>
              <a:t>to</a:t>
            </a:r>
            <a:r>
              <a:rPr lang="ro-RO" noProof="0" dirty="0"/>
              <a:t> chat </a:t>
            </a:r>
            <a:r>
              <a:rPr lang="ro-RO" noProof="0" dirty="0" err="1"/>
              <a:t>to</a:t>
            </a:r>
            <a:r>
              <a:rPr lang="ro-RO" noProof="0" dirty="0"/>
              <a:t> </a:t>
            </a:r>
            <a:r>
              <a:rPr lang="ro-RO" noProof="0" dirty="0" err="1"/>
              <a:t>friends</a:t>
            </a:r>
            <a:r>
              <a:rPr lang="ro-RO" noProof="0" dirty="0"/>
              <a:t>, </a:t>
            </a:r>
            <a:r>
              <a:rPr lang="ro-RO" noProof="0" dirty="0" err="1"/>
              <a:t>family</a:t>
            </a:r>
            <a:r>
              <a:rPr lang="ro-RO" noProof="0" dirty="0"/>
              <a:t> and </a:t>
            </a:r>
            <a:r>
              <a:rPr lang="ro-RO" noProof="0" dirty="0" err="1"/>
              <a:t>people</a:t>
            </a:r>
            <a:r>
              <a:rPr lang="ro-RO" noProof="0" dirty="0"/>
              <a:t> at </a:t>
            </a:r>
            <a:r>
              <a:rPr lang="ro-RO" noProof="0" dirty="0" err="1"/>
              <a:t>school</a:t>
            </a:r>
            <a:r>
              <a:rPr lang="ro-RO" noProof="0" dirty="0"/>
              <a:t> in real </a:t>
            </a:r>
            <a:r>
              <a:rPr lang="ro-RO" noProof="0" dirty="0" err="1"/>
              <a:t>life</a:t>
            </a:r>
            <a:r>
              <a:rPr lang="ro-RO" noProof="0" dirty="0"/>
              <a:t>, </a:t>
            </a:r>
            <a:r>
              <a:rPr lang="ro-RO" noProof="0" dirty="0" err="1"/>
              <a:t>rather</a:t>
            </a:r>
            <a:r>
              <a:rPr lang="ro-RO" noProof="0" dirty="0"/>
              <a:t> </a:t>
            </a:r>
            <a:r>
              <a:rPr lang="ro-RO" noProof="0" dirty="0" err="1"/>
              <a:t>than</a:t>
            </a:r>
            <a:r>
              <a:rPr lang="ro-RO" noProof="0" dirty="0"/>
              <a:t> just </a:t>
            </a:r>
            <a:r>
              <a:rPr lang="ro-RO" noProof="0" dirty="0" err="1"/>
              <a:t>getting</a:t>
            </a:r>
            <a:r>
              <a:rPr lang="ro-RO" noProof="0" dirty="0"/>
              <a:t> </a:t>
            </a:r>
            <a:r>
              <a:rPr lang="ro-RO" noProof="0" dirty="0" err="1"/>
              <a:t>stories</a:t>
            </a:r>
            <a:r>
              <a:rPr lang="ro-RO" noProof="0" dirty="0"/>
              <a:t> </a:t>
            </a:r>
            <a:r>
              <a:rPr lang="ro-RO" noProof="0" dirty="0" err="1"/>
              <a:t>from</a:t>
            </a:r>
            <a:r>
              <a:rPr lang="ro-RO" noProof="0" dirty="0"/>
              <a:t> </a:t>
            </a:r>
            <a:r>
              <a:rPr lang="ro-RO" noProof="0" dirty="0" err="1"/>
              <a:t>your</a:t>
            </a:r>
            <a:r>
              <a:rPr lang="ro-RO" noProof="0" dirty="0"/>
              <a:t> </a:t>
            </a:r>
            <a:r>
              <a:rPr lang="ro-RO" noProof="0" dirty="0" err="1"/>
              <a:t>filter</a:t>
            </a:r>
            <a:r>
              <a:rPr lang="ro-RO" noProof="0" dirty="0"/>
              <a:t> </a:t>
            </a:r>
            <a:r>
              <a:rPr lang="ro-RO" noProof="0" dirty="0" err="1"/>
              <a:t>bubble</a:t>
            </a:r>
            <a:r>
              <a:rPr lang="ro-RO" noProof="0" dirty="0"/>
              <a:t>. </a:t>
            </a:r>
            <a:r>
              <a:rPr lang="ro-RO" noProof="0" dirty="0" err="1"/>
              <a:t>Don’t</a:t>
            </a:r>
            <a:r>
              <a:rPr lang="ro-RO" noProof="0" dirty="0"/>
              <a:t> trust </a:t>
            </a:r>
            <a:r>
              <a:rPr lang="ro-RO" noProof="0" dirty="0" err="1"/>
              <a:t>everything</a:t>
            </a:r>
            <a:r>
              <a:rPr lang="ro-RO" noProof="0" dirty="0"/>
              <a:t> on </a:t>
            </a:r>
            <a:r>
              <a:rPr lang="ro-RO" noProof="0" dirty="0" err="1"/>
              <a:t>your</a:t>
            </a:r>
            <a:r>
              <a:rPr lang="ro-RO" noProof="0" dirty="0"/>
              <a:t> </a:t>
            </a:r>
            <a:r>
              <a:rPr lang="ro-RO" noProof="0" dirty="0" err="1"/>
              <a:t>feed</a:t>
            </a:r>
            <a:r>
              <a:rPr lang="ro-RO" noProof="0" dirty="0"/>
              <a:t> and remember </a:t>
            </a:r>
            <a:r>
              <a:rPr lang="ro-RO" noProof="0" dirty="0" err="1"/>
              <a:t>that</a:t>
            </a:r>
            <a:r>
              <a:rPr lang="ro-RO" noProof="0" dirty="0"/>
              <a:t> </a:t>
            </a:r>
            <a:r>
              <a:rPr lang="ro-RO" noProof="0" dirty="0" err="1"/>
              <a:t>other</a:t>
            </a:r>
            <a:r>
              <a:rPr lang="ro-RO" noProof="0" dirty="0"/>
              <a:t> </a:t>
            </a:r>
            <a:r>
              <a:rPr lang="ro-RO" noProof="0" dirty="0" err="1"/>
              <a:t>people</a:t>
            </a:r>
            <a:r>
              <a:rPr lang="ro-RO" noProof="0" dirty="0"/>
              <a:t> </a:t>
            </a:r>
            <a:r>
              <a:rPr lang="ro-RO" noProof="0" dirty="0" err="1"/>
              <a:t>might</a:t>
            </a:r>
            <a:r>
              <a:rPr lang="ro-RO" noProof="0" dirty="0"/>
              <a:t> </a:t>
            </a:r>
            <a:r>
              <a:rPr lang="ro-RO" noProof="0" dirty="0" err="1"/>
              <a:t>think</a:t>
            </a:r>
            <a:r>
              <a:rPr lang="ro-RO" noProof="0" dirty="0"/>
              <a:t> </a:t>
            </a:r>
            <a:r>
              <a:rPr lang="ro-RO" noProof="0" dirty="0" err="1"/>
              <a:t>differently</a:t>
            </a:r>
            <a:r>
              <a:rPr lang="ro-RO" noProof="0" dirty="0"/>
              <a:t>.</a:t>
            </a:r>
          </a:p>
          <a:p>
            <a:endParaRPr lang="ro-RO" noProof="0" dirty="0"/>
          </a:p>
        </p:txBody>
      </p:sp>
    </p:spTree>
    <p:extLst>
      <p:ext uri="{BB962C8B-B14F-4D97-AF65-F5344CB8AC3E}">
        <p14:creationId xmlns:p14="http://schemas.microsoft.com/office/powerpoint/2010/main" val="261767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7D534-8969-9160-431A-0AF2EF8AF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A9CB5-AF30-A0C2-0244-D59CFC10A119}"/>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1. Introducere și exerciții de deschidere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1.3.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Mini-exercițiu interactiv și reflecții</a:t>
            </a:r>
            <a:r>
              <a:rPr lang="ro-RO" sz="1800" b="1" kern="100" noProof="0" dirty="0">
                <a:effectLst/>
                <a:latin typeface="+mn-lt"/>
                <a:ea typeface="Calibri" panose="020F0502020204030204" pitchFamily="34" charset="0"/>
                <a:cs typeface="Times New Roman" panose="02020603050405020304" pitchFamily="18" charset="0"/>
              </a:rPr>
              <a:t>: Scrie 3 cuvinte despre participarea digitală. </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
        <p:nvSpPr>
          <p:cNvPr id="3" name="Content Placeholder 2">
            <a:extLst>
              <a:ext uri="{FF2B5EF4-FFF2-40B4-BE49-F238E27FC236}">
                <a16:creationId xmlns:a16="http://schemas.microsoft.com/office/drawing/2014/main" id="{4240CF9C-4887-913F-8BE7-7F186F13C73A}"/>
              </a:ext>
            </a:extLst>
          </p:cNvPr>
          <p:cNvSpPr>
            <a:spLocks noGrp="1"/>
          </p:cNvSpPr>
          <p:nvPr>
            <p:ph idx="1"/>
          </p:nvPr>
        </p:nvSpPr>
        <p:spPr/>
        <p:txBody>
          <a:bodyPr>
            <a:normAutofit/>
          </a:bodyPr>
          <a:lstStyle/>
          <a:p>
            <a:pPr marL="0" indent="0" algn="ctr">
              <a:spcBef>
                <a:spcPts val="1800"/>
              </a:spcBef>
              <a:buNone/>
            </a:pPr>
            <a:r>
              <a:rPr lang="ro-RO" sz="1800" u="sng" noProof="0" dirty="0">
                <a:solidFill>
                  <a:srgbClr val="0563C1"/>
                </a:solidFill>
                <a:effectLst/>
                <a:ea typeface="Calibri" panose="020F0502020204030204" pitchFamily="34" charset="0"/>
                <a:cs typeface="Times New Roman" panose="02020603050405020304" pitchFamily="18" charset="0"/>
                <a:hlinkClick r:id="rId2"/>
              </a:rPr>
              <a:t>https://www.mentimeter.com/</a:t>
            </a:r>
            <a:r>
              <a:rPr lang="ro-RO" sz="1800" u="sng" noProof="0" dirty="0">
                <a:solidFill>
                  <a:srgbClr val="0563C1"/>
                </a:solidFill>
                <a:effectLst/>
                <a:ea typeface="Calibri" panose="020F0502020204030204" pitchFamily="34" charset="0"/>
                <a:cs typeface="Times New Roman" panose="02020603050405020304" pitchFamily="18" charset="0"/>
              </a:rPr>
              <a:t> </a:t>
            </a:r>
            <a:endParaRPr lang="ro-RO" noProof="0" dirty="0">
              <a:solidFill>
                <a:srgbClr val="00B050"/>
              </a:solidFill>
            </a:endParaRPr>
          </a:p>
        </p:txBody>
      </p:sp>
    </p:spTree>
    <p:extLst>
      <p:ext uri="{BB962C8B-B14F-4D97-AF65-F5344CB8AC3E}">
        <p14:creationId xmlns:p14="http://schemas.microsoft.com/office/powerpoint/2010/main" val="440293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0D27E-9155-A6F3-0022-5F78461B09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E31275-536F-E2B1-3ACD-04AFA2F950F3}"/>
              </a:ext>
            </a:extLst>
          </p:cNvPr>
          <p:cNvSpPr>
            <a:spLocks noGrp="1"/>
          </p:cNvSpPr>
          <p:nvPr>
            <p:ph idx="1"/>
          </p:nvPr>
        </p:nvSpPr>
        <p:spPr>
          <a:xfrm>
            <a:off x="838200" y="1047404"/>
            <a:ext cx="10515600" cy="5129559"/>
          </a:xfrm>
        </p:spPr>
        <p:txBody>
          <a:bodyPr>
            <a:normAutofit/>
          </a:bodyPr>
          <a:lstStyle/>
          <a:p>
            <a:pPr algn="ctr">
              <a:spcBef>
                <a:spcPts val="1800"/>
              </a:spcBef>
            </a:pPr>
            <a:r>
              <a:rPr lang="ro-RO" sz="2400" noProof="0" dirty="0">
                <a:solidFill>
                  <a:srgbClr val="00B050"/>
                </a:solidFill>
              </a:rPr>
              <a:t>De ce crezi că au apărut acele cuvinte?</a:t>
            </a:r>
          </a:p>
          <a:p>
            <a:pPr algn="ctr">
              <a:spcBef>
                <a:spcPts val="1800"/>
              </a:spcBef>
            </a:pPr>
            <a:r>
              <a:rPr lang="ro-RO" sz="2400" noProof="0" dirty="0">
                <a:solidFill>
                  <a:srgbClr val="00B050"/>
                </a:solidFill>
              </a:rPr>
              <a:t>Ce înseamnă să „participi” cu adevărat într-un spațiu digital?</a:t>
            </a:r>
          </a:p>
          <a:p>
            <a:pPr algn="ctr">
              <a:spcBef>
                <a:spcPts val="1800"/>
              </a:spcBef>
            </a:pPr>
            <a:r>
              <a:rPr lang="ro-RO" sz="2400" noProof="0" dirty="0">
                <a:solidFill>
                  <a:srgbClr val="00B050"/>
                </a:solidFill>
              </a:rPr>
              <a:t>Crezi că </a:t>
            </a:r>
            <a:r>
              <a:rPr lang="ro-RO" sz="2400" noProof="0" dirty="0" err="1">
                <a:solidFill>
                  <a:srgbClr val="00B050"/>
                </a:solidFill>
              </a:rPr>
              <a:t>like</a:t>
            </a:r>
            <a:r>
              <a:rPr lang="ro-RO" sz="2400" noProof="0" dirty="0">
                <a:solidFill>
                  <a:srgbClr val="00B050"/>
                </a:solidFill>
              </a:rPr>
              <a:t>-ul sau </a:t>
            </a:r>
            <a:r>
              <a:rPr lang="ro-RO" sz="2400" noProof="0" dirty="0" err="1">
                <a:solidFill>
                  <a:srgbClr val="00B050"/>
                </a:solidFill>
              </a:rPr>
              <a:t>share</a:t>
            </a:r>
            <a:r>
              <a:rPr lang="ro-RO" sz="2400" noProof="0" dirty="0">
                <a:solidFill>
                  <a:srgbClr val="00B050"/>
                </a:solidFill>
              </a:rPr>
              <a:t>-ul sunt forme reale de implicare?</a:t>
            </a:r>
          </a:p>
          <a:p>
            <a:pPr algn="ctr">
              <a:spcBef>
                <a:spcPts val="1800"/>
              </a:spcBef>
            </a:pPr>
            <a:r>
              <a:rPr lang="ro-RO" sz="2400" noProof="0" dirty="0">
                <a:solidFill>
                  <a:srgbClr val="00B050"/>
                </a:solidFill>
              </a:rPr>
              <a:t>Cine sunt oamenii care creează conținut valoros în online? Ce îi diferențiază?</a:t>
            </a:r>
          </a:p>
          <a:p>
            <a:endParaRPr lang="ro-RO" sz="2400" noProof="0" dirty="0"/>
          </a:p>
          <a:p>
            <a:endParaRPr lang="ro-RO" sz="2400" noProof="0" dirty="0"/>
          </a:p>
          <a:p>
            <a:r>
              <a:rPr lang="ro-RO" sz="2000" noProof="0" dirty="0">
                <a:solidFill>
                  <a:srgbClr val="7030A0"/>
                </a:solidFill>
              </a:rPr>
              <a:t>Participarea digitală înseamnă mai mult decât consum și reacții rapide</a:t>
            </a:r>
          </a:p>
          <a:p>
            <a:r>
              <a:rPr lang="ro-RO" sz="2000" noProof="0" dirty="0">
                <a:solidFill>
                  <a:srgbClr val="7030A0"/>
                </a:solidFill>
              </a:rPr>
              <a:t>Există o diferență esențială între </a:t>
            </a:r>
            <a:r>
              <a:rPr lang="ro-RO" sz="2000" b="1" noProof="0" dirty="0">
                <a:solidFill>
                  <a:srgbClr val="7030A0"/>
                </a:solidFill>
              </a:rPr>
              <a:t>a fi expus la conținut </a:t>
            </a:r>
            <a:r>
              <a:rPr lang="ro-RO" sz="2000" noProof="0" dirty="0">
                <a:solidFill>
                  <a:srgbClr val="7030A0"/>
                </a:solidFill>
              </a:rPr>
              <a:t>și </a:t>
            </a:r>
            <a:r>
              <a:rPr lang="ro-RO" sz="2000" b="1" noProof="0" dirty="0">
                <a:solidFill>
                  <a:srgbClr val="7030A0"/>
                </a:solidFill>
              </a:rPr>
              <a:t>a contribui activ la dialogul public digital</a:t>
            </a:r>
          </a:p>
          <a:p>
            <a:r>
              <a:rPr lang="ro-RO" sz="2000" noProof="0" dirty="0">
                <a:solidFill>
                  <a:srgbClr val="7030A0"/>
                </a:solidFill>
              </a:rPr>
              <a:t>Platformele oferă oportunități, dar și </a:t>
            </a:r>
            <a:r>
              <a:rPr lang="ro-RO" sz="2000" b="1" noProof="0" dirty="0">
                <a:solidFill>
                  <a:srgbClr val="7030A0"/>
                </a:solidFill>
              </a:rPr>
              <a:t>responsabilitate în exprimare și acțiune online</a:t>
            </a:r>
          </a:p>
          <a:p>
            <a:endParaRPr lang="ro-RO" sz="2400" noProof="0" dirty="0">
              <a:solidFill>
                <a:srgbClr val="00B050"/>
              </a:solidFill>
            </a:endParaRPr>
          </a:p>
        </p:txBody>
      </p:sp>
    </p:spTree>
    <p:extLst>
      <p:ext uri="{BB962C8B-B14F-4D97-AF65-F5344CB8AC3E}">
        <p14:creationId xmlns:p14="http://schemas.microsoft.com/office/powerpoint/2010/main" val="2423494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FDC43E-F313-E35A-11A7-296D34C00B91}"/>
              </a:ext>
            </a:extLst>
          </p:cNvPr>
          <p:cNvSpPr>
            <a:spLocks noGrp="1"/>
          </p:cNvSpPr>
          <p:nvPr>
            <p:ph idx="1"/>
          </p:nvPr>
        </p:nvSpPr>
        <p:spPr>
          <a:xfrm>
            <a:off x="838200" y="465512"/>
            <a:ext cx="10515600" cy="6023178"/>
          </a:xfrm>
        </p:spPr>
        <p:txBody>
          <a:bodyPr>
            <a:normAutofit fontScale="92500" lnSpcReduction="10000"/>
          </a:bodyPr>
          <a:lstStyle/>
          <a:p>
            <a:pPr marL="0" indent="0">
              <a:buNone/>
            </a:pPr>
            <a:r>
              <a:rPr lang="ro-RO" sz="1800" kern="100" noProof="0" dirty="0">
                <a:effectLst/>
                <a:ea typeface="Calibri" panose="020F0502020204030204" pitchFamily="34" charset="0"/>
                <a:cs typeface="Times New Roman" panose="02020603050405020304" pitchFamily="18" charset="0"/>
              </a:rPr>
              <a:t>Participarea digitală activă înseamnă să nu fii doar un consumator de conținut (</a:t>
            </a:r>
            <a:r>
              <a:rPr lang="ro-RO" sz="1800" kern="100" noProof="0" dirty="0" err="1">
                <a:effectLst/>
                <a:ea typeface="Calibri" panose="020F0502020204030204" pitchFamily="34" charset="0"/>
                <a:cs typeface="Times New Roman" panose="02020603050405020304" pitchFamily="18" charset="0"/>
              </a:rPr>
              <a:t>scroll</a:t>
            </a:r>
            <a:r>
              <a:rPr lang="ro-RO" sz="1800" kern="100" noProof="0" dirty="0">
                <a:effectLst/>
                <a:ea typeface="Calibri" panose="020F0502020204030204" pitchFamily="34" charset="0"/>
                <a:cs typeface="Times New Roman" panose="02020603050405020304" pitchFamily="18" charset="0"/>
              </a:rPr>
              <a:t>, </a:t>
            </a:r>
            <a:r>
              <a:rPr lang="ro-RO" sz="1800" kern="100" noProof="0" dirty="0" err="1">
                <a:effectLst/>
                <a:ea typeface="Calibri" panose="020F0502020204030204" pitchFamily="34" charset="0"/>
                <a:cs typeface="Times New Roman" panose="02020603050405020304" pitchFamily="18" charset="0"/>
              </a:rPr>
              <a:t>like</a:t>
            </a:r>
            <a:r>
              <a:rPr lang="ro-RO" sz="1800" kern="100" noProof="0" dirty="0">
                <a:effectLst/>
                <a:ea typeface="Calibri" panose="020F0502020204030204" pitchFamily="34" charset="0"/>
                <a:cs typeface="Times New Roman" panose="02020603050405020304" pitchFamily="18" charset="0"/>
              </a:rPr>
              <a:t>, </a:t>
            </a:r>
            <a:r>
              <a:rPr lang="ro-RO" sz="1800" kern="100" noProof="0" dirty="0" err="1">
                <a:effectLst/>
                <a:ea typeface="Calibri" panose="020F0502020204030204" pitchFamily="34" charset="0"/>
                <a:cs typeface="Times New Roman" panose="02020603050405020304" pitchFamily="18" charset="0"/>
              </a:rPr>
              <a:t>share</a:t>
            </a:r>
            <a:r>
              <a:rPr lang="ro-RO" sz="1800" kern="100" noProof="0" dirty="0">
                <a:effectLst/>
                <a:ea typeface="Calibri" panose="020F0502020204030204" pitchFamily="34" charset="0"/>
                <a:cs typeface="Times New Roman" panose="02020603050405020304" pitchFamily="18" charset="0"/>
              </a:rPr>
              <a:t>), ci să îți folosești prezența online ca să </a:t>
            </a:r>
            <a:r>
              <a:rPr lang="ro-RO" sz="1800" b="1" kern="100" noProof="0" dirty="0">
                <a:effectLst/>
                <a:ea typeface="Calibri" panose="020F0502020204030204" pitchFamily="34" charset="0"/>
                <a:cs typeface="Times New Roman" panose="02020603050405020304" pitchFamily="18" charset="0"/>
              </a:rPr>
              <a:t>te exprimi, să contribui, să creezi și să te implici în mod conștient</a:t>
            </a:r>
            <a:r>
              <a:rPr lang="ro-RO" sz="1800" kern="100" noProof="0" dirty="0">
                <a:effectLst/>
                <a:ea typeface="Calibri" panose="020F0502020204030204" pitchFamily="34" charset="0"/>
                <a:cs typeface="Times New Roman" panose="02020603050405020304" pitchFamily="18" charset="0"/>
              </a:rPr>
              <a:t>. </a:t>
            </a:r>
          </a:p>
          <a:p>
            <a:pPr marL="0" indent="0">
              <a:buNone/>
            </a:pPr>
            <a:r>
              <a:rPr lang="ro-RO" sz="1800" kern="100" noProof="0" dirty="0">
                <a:solidFill>
                  <a:srgbClr val="7030A0"/>
                </a:solidFill>
                <a:effectLst/>
                <a:ea typeface="Calibri" panose="020F0502020204030204" pitchFamily="34" charset="0"/>
                <a:cs typeface="Times New Roman" panose="02020603050405020304" pitchFamily="18" charset="0"/>
              </a:rPr>
              <a:t>Asta poate însemna:</a:t>
            </a:r>
          </a:p>
          <a:p>
            <a:r>
              <a:rPr lang="ro-RO" sz="1800" kern="100" noProof="0" dirty="0">
                <a:solidFill>
                  <a:srgbClr val="7030A0"/>
                </a:solidFill>
                <a:effectLst/>
                <a:ea typeface="Calibri" panose="020F0502020204030204" pitchFamily="34" charset="0"/>
                <a:cs typeface="Times New Roman" panose="02020603050405020304" pitchFamily="18" charset="0"/>
              </a:rPr>
              <a:t>să postezi ceva valoros,</a:t>
            </a:r>
          </a:p>
          <a:p>
            <a:r>
              <a:rPr lang="ro-RO" sz="1800" kern="100" noProof="0" dirty="0">
                <a:solidFill>
                  <a:srgbClr val="7030A0"/>
                </a:solidFill>
                <a:effectLst/>
                <a:ea typeface="Calibri" panose="020F0502020204030204" pitchFamily="34" charset="0"/>
                <a:cs typeface="Times New Roman" panose="02020603050405020304" pitchFamily="18" charset="0"/>
              </a:rPr>
              <a:t>să comentezi argumentat,</a:t>
            </a:r>
          </a:p>
          <a:p>
            <a:r>
              <a:rPr lang="ro-RO" sz="1800" kern="100" noProof="0" dirty="0">
                <a:solidFill>
                  <a:srgbClr val="7030A0"/>
                </a:solidFill>
                <a:effectLst/>
                <a:ea typeface="Calibri" panose="020F0502020204030204" pitchFamily="34" charset="0"/>
                <a:cs typeface="Times New Roman" panose="02020603050405020304" pitchFamily="18" charset="0"/>
              </a:rPr>
              <a:t>să pornești o inițiativă,</a:t>
            </a:r>
          </a:p>
          <a:p>
            <a:r>
              <a:rPr lang="ro-RO" sz="1800" kern="100" noProof="0" dirty="0">
                <a:solidFill>
                  <a:srgbClr val="7030A0"/>
                </a:solidFill>
                <a:effectLst/>
                <a:ea typeface="Calibri" panose="020F0502020204030204" pitchFamily="34" charset="0"/>
                <a:cs typeface="Times New Roman" panose="02020603050405020304" pitchFamily="18" charset="0"/>
              </a:rPr>
              <a:t>să susții o cauză</a:t>
            </a:r>
          </a:p>
          <a:p>
            <a:r>
              <a:rPr lang="ro-RO" sz="1800" kern="100" noProof="0" dirty="0">
                <a:solidFill>
                  <a:srgbClr val="7030A0"/>
                </a:solidFill>
                <a:effectLst/>
                <a:ea typeface="Calibri" panose="020F0502020204030204" pitchFamily="34" charset="0"/>
                <a:cs typeface="Times New Roman" panose="02020603050405020304" pitchFamily="18" charset="0"/>
              </a:rPr>
              <a:t>sau să creezi conținut propriu </a:t>
            </a:r>
            <a:r>
              <a:rPr lang="ro-RO" sz="1800" kern="100" noProof="0" dirty="0">
                <a:effectLst/>
                <a:ea typeface="Calibri" panose="020F0502020204030204" pitchFamily="34" charset="0"/>
                <a:cs typeface="Times New Roman" panose="02020603050405020304" pitchFamily="18" charset="0"/>
              </a:rPr>
              <a:t>– în loc să reacționezi pasiv la ce vezi</a:t>
            </a:r>
          </a:p>
          <a:p>
            <a:endParaRPr lang="ro-RO" sz="1800" kern="100" noProof="0" dirty="0">
              <a:ea typeface="Calibri" panose="020F0502020204030204" pitchFamily="34" charset="0"/>
              <a:cs typeface="Times New Roman" panose="02020603050405020304" pitchFamily="18" charset="0"/>
            </a:endParaRPr>
          </a:p>
          <a:p>
            <a:pPr marL="0" indent="0">
              <a:buNone/>
            </a:pPr>
            <a:r>
              <a:rPr lang="ro-RO" sz="1800" kern="100" noProof="0" dirty="0">
                <a:solidFill>
                  <a:srgbClr val="00B050"/>
                </a:solidFill>
                <a:effectLst/>
                <a:ea typeface="Calibri" panose="020F0502020204030204" pitchFamily="34" charset="0"/>
                <a:cs typeface="Times New Roman" panose="02020603050405020304" pitchFamily="18" charset="0"/>
              </a:rPr>
              <a:t>Exemple:</a:t>
            </a:r>
          </a:p>
          <a:p>
            <a:r>
              <a:rPr lang="ro-RO" sz="1800" kern="100" noProof="0" dirty="0">
                <a:effectLst/>
                <a:ea typeface="Calibri" panose="020F0502020204030204" pitchFamily="34" charset="0"/>
                <a:cs typeface="Times New Roman" panose="02020603050405020304" pitchFamily="18" charset="0"/>
              </a:rPr>
              <a:t>Comentarii bine argumentate într-o dezbatere online</a:t>
            </a:r>
          </a:p>
          <a:p>
            <a:pPr lvl="1"/>
            <a:r>
              <a:rPr lang="ro-RO" sz="1400" kern="100" noProof="0" dirty="0">
                <a:effectLst/>
                <a:ea typeface="Calibri" panose="020F0502020204030204" pitchFamily="34" charset="0"/>
                <a:cs typeface="Times New Roman" panose="02020603050405020304" pitchFamily="18" charset="0"/>
              </a:rPr>
              <a:t>Participi la o postare pe Instagram/Facebook/</a:t>
            </a:r>
            <a:r>
              <a:rPr lang="ro-RO" sz="1400" kern="100" noProof="0" dirty="0" err="1">
                <a:effectLst/>
                <a:ea typeface="Calibri" panose="020F0502020204030204" pitchFamily="34" charset="0"/>
                <a:cs typeface="Times New Roman" panose="02020603050405020304" pitchFamily="18" charset="0"/>
              </a:rPr>
              <a:t>TikTok</a:t>
            </a:r>
            <a:r>
              <a:rPr lang="ro-RO" sz="1400" kern="100" noProof="0" dirty="0">
                <a:effectLst/>
                <a:ea typeface="Calibri" panose="020F0502020204030204" pitchFamily="34" charset="0"/>
                <a:cs typeface="Times New Roman" panose="02020603050405020304" pitchFamily="18" charset="0"/>
              </a:rPr>
              <a:t> despre o temă importantă (spre exemplu, </a:t>
            </a:r>
            <a:r>
              <a:rPr lang="ro-RO" sz="1400" i="1" kern="100" noProof="0" dirty="0">
                <a:effectLst/>
                <a:ea typeface="Calibri" panose="020F0502020204030204" pitchFamily="34" charset="0"/>
                <a:cs typeface="Times New Roman" panose="02020603050405020304" pitchFamily="18" charset="0"/>
              </a:rPr>
              <a:t>educație sexuală în școli, interzicerea </a:t>
            </a:r>
            <a:r>
              <a:rPr lang="ro-RO" sz="1400" i="1" kern="100" noProof="0" dirty="0" err="1">
                <a:effectLst/>
                <a:ea typeface="Calibri" panose="020F0502020204030204" pitchFamily="34" charset="0"/>
                <a:cs typeface="Times New Roman" panose="02020603050405020304" pitchFamily="18" charset="0"/>
              </a:rPr>
              <a:t>TikTok</a:t>
            </a:r>
            <a:r>
              <a:rPr lang="ro-RO" sz="1400" i="1" kern="100" noProof="0" dirty="0">
                <a:effectLst/>
                <a:ea typeface="Calibri" panose="020F0502020204030204" pitchFamily="34" charset="0"/>
                <a:cs typeface="Times New Roman" panose="02020603050405020304" pitchFamily="18" charset="0"/>
              </a:rPr>
              <a:t>, poluarea în oraș, reguli impuse în școală, discriminare</a:t>
            </a:r>
            <a:r>
              <a:rPr lang="ro-RO" sz="1400" kern="100" noProof="0" dirty="0">
                <a:effectLst/>
                <a:ea typeface="Calibri" panose="020F0502020204030204" pitchFamily="34" charset="0"/>
                <a:cs typeface="Times New Roman" panose="02020603050405020304" pitchFamily="18" charset="0"/>
              </a:rPr>
              <a:t>), nu doar cu „da” sau „nu” sau ironii, ci explicând de ce crezi ceva</a:t>
            </a:r>
          </a:p>
          <a:p>
            <a:r>
              <a:rPr lang="ro-RO" sz="1800" kern="100" noProof="0" dirty="0">
                <a:effectLst/>
                <a:ea typeface="Calibri" panose="020F0502020204030204" pitchFamily="34" charset="0"/>
                <a:cs typeface="Times New Roman" panose="02020603050405020304" pitchFamily="18" charset="0"/>
              </a:rPr>
              <a:t>Distribuirea unei inițiative utile însoțită de o opinie personală (nu doar „</a:t>
            </a:r>
            <a:r>
              <a:rPr lang="ro-RO" sz="1800" kern="100" noProof="0" dirty="0" err="1">
                <a:effectLst/>
                <a:ea typeface="Calibri" panose="020F0502020204030204" pitchFamily="34" charset="0"/>
                <a:cs typeface="Times New Roman" panose="02020603050405020304" pitchFamily="18" charset="0"/>
              </a:rPr>
              <a:t>share</a:t>
            </a:r>
            <a:r>
              <a:rPr lang="ro-RO" sz="1800" kern="100" noProof="0" dirty="0">
                <a:effectLst/>
                <a:ea typeface="Calibri" panose="020F0502020204030204" pitchFamily="34" charset="0"/>
                <a:cs typeface="Times New Roman" panose="02020603050405020304" pitchFamily="18" charset="0"/>
              </a:rPr>
              <a:t>”, ci și o poziționare)</a:t>
            </a:r>
          </a:p>
          <a:p>
            <a:r>
              <a:rPr lang="ro-RO" sz="1800" kern="100" noProof="0" dirty="0">
                <a:effectLst/>
                <a:ea typeface="Calibri" panose="020F0502020204030204" pitchFamily="34" charset="0"/>
                <a:cs typeface="Times New Roman" panose="02020603050405020304" pitchFamily="18" charset="0"/>
              </a:rPr>
              <a:t>Crearea unui video sau poster pe o temă care contează (ex. despre </a:t>
            </a:r>
            <a:r>
              <a:rPr lang="ro-RO" sz="1800" kern="100" noProof="0" dirty="0" err="1">
                <a:effectLst/>
                <a:ea typeface="Calibri" panose="020F0502020204030204" pitchFamily="34" charset="0"/>
                <a:cs typeface="Times New Roman" panose="02020603050405020304" pitchFamily="18" charset="0"/>
              </a:rPr>
              <a:t>bullying</a:t>
            </a:r>
            <a:r>
              <a:rPr lang="ro-RO" sz="1800" kern="100" noProof="0" dirty="0">
                <a:effectLst/>
                <a:ea typeface="Calibri" panose="020F0502020204030204" pitchFamily="34" charset="0"/>
                <a:cs typeface="Times New Roman" panose="02020603050405020304" pitchFamily="18" charset="0"/>
              </a:rPr>
              <a:t>, siguranță online, drepturi egale)</a:t>
            </a:r>
          </a:p>
          <a:p>
            <a:r>
              <a:rPr lang="ro-RO" sz="1800" kern="100" noProof="0" dirty="0">
                <a:effectLst/>
                <a:ea typeface="Calibri" panose="020F0502020204030204" pitchFamily="34" charset="0"/>
                <a:cs typeface="Times New Roman" panose="02020603050405020304" pitchFamily="18" charset="0"/>
              </a:rPr>
              <a:t>Participarea la consultări publice online</a:t>
            </a:r>
          </a:p>
          <a:p>
            <a:r>
              <a:rPr lang="ro-RO" sz="1800" kern="100" noProof="0" dirty="0">
                <a:effectLst/>
                <a:ea typeface="Calibri" panose="020F0502020204030204" pitchFamily="34" charset="0"/>
                <a:cs typeface="Times New Roman" panose="02020603050405020304" pitchFamily="18" charset="0"/>
              </a:rPr>
              <a:t>Semnarea și promovarea unei petiții relevante</a:t>
            </a:r>
          </a:p>
          <a:p>
            <a:r>
              <a:rPr lang="ro-RO" sz="1800" kern="100" noProof="0" dirty="0">
                <a:effectLst/>
                <a:ea typeface="Calibri" panose="020F0502020204030204" pitchFamily="34" charset="0"/>
                <a:cs typeface="Times New Roman" panose="02020603050405020304" pitchFamily="18" charset="0"/>
              </a:rPr>
              <a:t>Inițierea sau susținerea unei campanii sociale (activism online)</a:t>
            </a:r>
          </a:p>
          <a:p>
            <a:r>
              <a:rPr lang="ro-RO" sz="1800" kern="100" noProof="0" dirty="0">
                <a:effectLst/>
                <a:ea typeface="Calibri" panose="020F0502020204030204" pitchFamily="34" charset="0"/>
                <a:cs typeface="Times New Roman" panose="02020603050405020304" pitchFamily="18" charset="0"/>
              </a:rPr>
              <a:t>Colaborarea cu alții pentru a construi resurse sau idei (ex. proiecte de </a:t>
            </a:r>
            <a:r>
              <a:rPr lang="ro-RO" sz="1800" kern="100" noProof="0" dirty="0" err="1">
                <a:effectLst/>
                <a:ea typeface="Calibri" panose="020F0502020204030204" pitchFamily="34" charset="0"/>
                <a:cs typeface="Times New Roman" panose="02020603050405020304" pitchFamily="18" charset="0"/>
              </a:rPr>
              <a:t>crowdsourcing</a:t>
            </a:r>
            <a:r>
              <a:rPr lang="ro-RO" sz="1800" kern="100" noProof="0" dirty="0">
                <a:effectLst/>
                <a:ea typeface="Calibri" panose="020F0502020204030204" pitchFamily="34" charset="0"/>
                <a:cs typeface="Times New Roman" panose="02020603050405020304" pitchFamily="18" charset="0"/>
              </a:rPr>
              <a:t>, inițiative locale sau școlare)</a:t>
            </a:r>
            <a:endParaRPr lang="ro-RO" noProof="0" dirty="0"/>
          </a:p>
        </p:txBody>
      </p:sp>
    </p:spTree>
    <p:extLst>
      <p:ext uri="{BB962C8B-B14F-4D97-AF65-F5344CB8AC3E}">
        <p14:creationId xmlns:p14="http://schemas.microsoft.com/office/powerpoint/2010/main" val="1152448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DEDAD-E67E-DB59-2453-7B55B8B32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A0249-98AE-6DED-C92D-EED67D1661CB}"/>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1. Introducere și exerciții de deschidere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1.4.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Mini-exercițiu și discuție ghidată</a:t>
            </a:r>
            <a:r>
              <a:rPr lang="ro-RO" sz="1800" b="1" kern="100" noProof="0" dirty="0">
                <a:effectLst/>
                <a:latin typeface="+mn-lt"/>
                <a:ea typeface="Calibri" panose="020F0502020204030204" pitchFamily="34" charset="0"/>
                <a:cs typeface="Times New Roman" panose="02020603050405020304" pitchFamily="18" charset="0"/>
              </a:rPr>
              <a:t>: Care e o postare virală care te-a influențat? De ce? </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(5 min)</a:t>
            </a:r>
            <a:endParaRPr lang="ro-RO" noProof="0" dirty="0">
              <a:latin typeface="+mn-lt"/>
            </a:endParaRPr>
          </a:p>
        </p:txBody>
      </p:sp>
      <p:sp>
        <p:nvSpPr>
          <p:cNvPr id="3" name="Content Placeholder 2">
            <a:extLst>
              <a:ext uri="{FF2B5EF4-FFF2-40B4-BE49-F238E27FC236}">
                <a16:creationId xmlns:a16="http://schemas.microsoft.com/office/drawing/2014/main" id="{4EB94E30-78B3-46A2-32A0-A9526FCDBD08}"/>
              </a:ext>
            </a:extLst>
          </p:cNvPr>
          <p:cNvSpPr>
            <a:spLocks noGrp="1"/>
          </p:cNvSpPr>
          <p:nvPr>
            <p:ph idx="1"/>
          </p:nvPr>
        </p:nvSpPr>
        <p:spPr/>
        <p:txBody>
          <a:bodyPr>
            <a:normAutofit lnSpcReduction="10000"/>
          </a:bodyPr>
          <a:lstStyle/>
          <a:p>
            <a:pPr algn="ctr">
              <a:spcBef>
                <a:spcPts val="1800"/>
              </a:spcBef>
            </a:pPr>
            <a:r>
              <a:rPr lang="ro-RO" sz="2400" noProof="0" dirty="0">
                <a:solidFill>
                  <a:srgbClr val="00B050"/>
                </a:solidFill>
              </a:rPr>
              <a:t>Poți să dai un exemplu de o postare virală care te-a influențat? Ce efect a avut?</a:t>
            </a:r>
          </a:p>
          <a:p>
            <a:pPr algn="ctr">
              <a:spcBef>
                <a:spcPts val="1800"/>
              </a:spcBef>
            </a:pPr>
            <a:r>
              <a:rPr lang="ro-RO" sz="2400" noProof="0" dirty="0">
                <a:solidFill>
                  <a:srgbClr val="00B050"/>
                </a:solidFill>
              </a:rPr>
              <a:t>De ce crezi că a devenit virală?</a:t>
            </a:r>
          </a:p>
          <a:p>
            <a:pPr algn="ctr">
              <a:spcBef>
                <a:spcPts val="1800"/>
              </a:spcBef>
            </a:pPr>
            <a:r>
              <a:rPr lang="ro-RO" sz="2400" noProof="0" dirty="0">
                <a:solidFill>
                  <a:srgbClr val="00B050"/>
                </a:solidFill>
              </a:rPr>
              <a:t>Crezi că ar fi avut același impact dacă nu ți-ar fi fost arătată de platformă?</a:t>
            </a:r>
          </a:p>
          <a:p>
            <a:pPr algn="ctr">
              <a:spcBef>
                <a:spcPts val="1800"/>
              </a:spcBef>
            </a:pPr>
            <a:r>
              <a:rPr lang="ro-RO" sz="2400" noProof="0" dirty="0">
                <a:solidFill>
                  <a:srgbClr val="00B050"/>
                </a:solidFill>
              </a:rPr>
              <a:t>Cine decide ce devine viral: oamenii sau algoritmii?</a:t>
            </a:r>
          </a:p>
          <a:p>
            <a:endParaRPr lang="ro-RO" sz="2400" noProof="0" dirty="0"/>
          </a:p>
          <a:p>
            <a:endParaRPr lang="ro-RO" sz="2400" noProof="0" dirty="0"/>
          </a:p>
          <a:p>
            <a:r>
              <a:rPr lang="ro-RO" sz="2000" noProof="0" dirty="0">
                <a:solidFill>
                  <a:srgbClr val="7030A0"/>
                </a:solidFill>
              </a:rPr>
              <a:t>Viralitatea nu este întotdeauna un </a:t>
            </a:r>
            <a:r>
              <a:rPr lang="ro-RO" sz="2000" b="1" noProof="0" dirty="0">
                <a:solidFill>
                  <a:srgbClr val="7030A0"/>
                </a:solidFill>
              </a:rPr>
              <a:t>semn al calității</a:t>
            </a:r>
          </a:p>
          <a:p>
            <a:r>
              <a:rPr lang="ro-RO" sz="2000" noProof="0" dirty="0">
                <a:solidFill>
                  <a:srgbClr val="7030A0"/>
                </a:solidFill>
              </a:rPr>
              <a:t>Algoritmii favorizează conținutul care generează reacții puternice</a:t>
            </a:r>
          </a:p>
          <a:p>
            <a:r>
              <a:rPr lang="ro-RO" sz="2000" noProof="0" dirty="0">
                <a:solidFill>
                  <a:srgbClr val="7030A0"/>
                </a:solidFill>
              </a:rPr>
              <a:t>Nu toate postările virale sunt distribuite echitabil – multe sunt „împinse” în funcție de </a:t>
            </a:r>
            <a:r>
              <a:rPr lang="ro-RO" sz="2000" b="1" noProof="0" dirty="0">
                <a:solidFill>
                  <a:srgbClr val="7030A0"/>
                </a:solidFill>
              </a:rPr>
              <a:t>interese comerciale sau comportamente predictibile </a:t>
            </a:r>
            <a:r>
              <a:rPr lang="ro-RO" sz="2000" noProof="0" dirty="0">
                <a:solidFill>
                  <a:srgbClr val="7030A0"/>
                </a:solidFill>
              </a:rPr>
              <a:t>(reacții cu </a:t>
            </a:r>
            <a:r>
              <a:rPr lang="ro-RO" sz="2000" noProof="0" dirty="0" err="1">
                <a:solidFill>
                  <a:srgbClr val="7030A0"/>
                </a:solidFill>
              </a:rPr>
              <a:t>like</a:t>
            </a:r>
            <a:r>
              <a:rPr lang="ro-RO" sz="2000" noProof="0" dirty="0">
                <a:solidFill>
                  <a:srgbClr val="7030A0"/>
                </a:solidFill>
              </a:rPr>
              <a:t>, </a:t>
            </a:r>
            <a:r>
              <a:rPr lang="ro-RO" sz="2000" noProof="0" dirty="0" err="1">
                <a:solidFill>
                  <a:srgbClr val="7030A0"/>
                </a:solidFill>
              </a:rPr>
              <a:t>share</a:t>
            </a:r>
            <a:r>
              <a:rPr lang="ro-RO" sz="2000" noProof="0" dirty="0">
                <a:solidFill>
                  <a:srgbClr val="7030A0"/>
                </a:solidFill>
              </a:rPr>
              <a:t>, comentariu, vizualizare lungă)</a:t>
            </a:r>
          </a:p>
          <a:p>
            <a:endParaRPr lang="ro-RO" noProof="0" dirty="0">
              <a:solidFill>
                <a:srgbClr val="00B050"/>
              </a:solidFill>
            </a:endParaRPr>
          </a:p>
        </p:txBody>
      </p:sp>
    </p:spTree>
    <p:extLst>
      <p:ext uri="{BB962C8B-B14F-4D97-AF65-F5344CB8AC3E}">
        <p14:creationId xmlns:p14="http://schemas.microsoft.com/office/powerpoint/2010/main" val="3825055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8B91E-DFF3-4400-4685-39CBE7191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69377-6E7A-AA49-871C-A362957A7205}"/>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2. Interpretarea și evaluarea informațiilor online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2.1.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Prezentare: Cum circulă informația în mediul digital?</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 (10 min)</a:t>
            </a:r>
            <a:endParaRPr lang="ro-RO" noProof="0" dirty="0">
              <a:latin typeface="+mn-lt"/>
            </a:endParaRPr>
          </a:p>
        </p:txBody>
      </p:sp>
      <p:sp>
        <p:nvSpPr>
          <p:cNvPr id="3" name="Content Placeholder 2">
            <a:extLst>
              <a:ext uri="{FF2B5EF4-FFF2-40B4-BE49-F238E27FC236}">
                <a16:creationId xmlns:a16="http://schemas.microsoft.com/office/drawing/2014/main" id="{19EAD03B-A41A-C969-0D03-C70D76B76EFA}"/>
              </a:ext>
            </a:extLst>
          </p:cNvPr>
          <p:cNvSpPr>
            <a:spLocks noGrp="1"/>
          </p:cNvSpPr>
          <p:nvPr>
            <p:ph idx="1"/>
          </p:nvPr>
        </p:nvSpPr>
        <p:spPr>
          <a:xfrm>
            <a:off x="838200" y="1825625"/>
            <a:ext cx="10515600" cy="4667250"/>
          </a:xfrm>
        </p:spPr>
        <p:txBody>
          <a:bodyPr>
            <a:normAutofit fontScale="62500" lnSpcReduction="20000"/>
          </a:bodyPr>
          <a:lstStyle/>
          <a:p>
            <a:pPr marL="0" indent="0" algn="ctr">
              <a:buNone/>
            </a:pPr>
            <a:r>
              <a:rPr lang="ro-RO" sz="2600" b="1" noProof="0" dirty="0">
                <a:solidFill>
                  <a:srgbClr val="7030A0"/>
                </a:solidFill>
                <a:highlight>
                  <a:srgbClr val="DBD7C5"/>
                </a:highlight>
              </a:rPr>
              <a:t>De ce vedem aceeași informație în forme diferite?</a:t>
            </a:r>
          </a:p>
          <a:p>
            <a:pPr marL="0" indent="0" algn="ctr">
              <a:buNone/>
            </a:pPr>
            <a:r>
              <a:rPr lang="ro-RO" sz="2300" b="1" noProof="0" dirty="0"/>
              <a:t>informație → preluare → adaptare (titlu, poză, emoție) → redistribuire → comentarii → </a:t>
            </a:r>
            <a:r>
              <a:rPr lang="ro-RO" sz="2300" b="1" noProof="0" dirty="0" err="1"/>
              <a:t>viralizare</a:t>
            </a:r>
            <a:r>
              <a:rPr lang="ro-RO" sz="2300" b="1" noProof="0" dirty="0"/>
              <a:t> + reinterpretare</a:t>
            </a:r>
          </a:p>
          <a:p>
            <a:endParaRPr lang="ro-RO" sz="2400" noProof="0" dirty="0"/>
          </a:p>
          <a:p>
            <a:r>
              <a:rPr lang="ro-RO" sz="2300" noProof="0" dirty="0">
                <a:solidFill>
                  <a:srgbClr val="7030A0"/>
                </a:solidFill>
              </a:rPr>
              <a:t>O informație poate ajunge la tine distorsionată, nu pentru că e falsă, ci pentru că a fost </a:t>
            </a:r>
            <a:r>
              <a:rPr lang="ro-RO" sz="2300" b="1" noProof="0" dirty="0">
                <a:solidFill>
                  <a:srgbClr val="7030A0"/>
                </a:solidFill>
              </a:rPr>
              <a:t>adaptată să atragă atenția</a:t>
            </a:r>
          </a:p>
          <a:p>
            <a:pPr marL="0" indent="0">
              <a:buNone/>
            </a:pPr>
            <a:endParaRPr lang="ro-RO" sz="2000" noProof="0" dirty="0"/>
          </a:p>
          <a:p>
            <a:pPr marL="0" indent="0">
              <a:buNone/>
            </a:pPr>
            <a:r>
              <a:rPr lang="ro-RO" sz="2000" noProof="0" dirty="0">
                <a:solidFill>
                  <a:schemeClr val="bg1"/>
                </a:solidFill>
                <a:highlight>
                  <a:srgbClr val="FF0000"/>
                </a:highlight>
              </a:rPr>
              <a:t>Exemplu 2016-17</a:t>
            </a:r>
            <a:r>
              <a:rPr lang="ro-RO" sz="2000" noProof="0" dirty="0"/>
              <a:t>: combinație de </a:t>
            </a:r>
            <a:r>
              <a:rPr lang="ro-RO" sz="2000" b="1" noProof="0" dirty="0"/>
              <a:t>media tabloidă</a:t>
            </a:r>
            <a:r>
              <a:rPr lang="ro-RO" sz="2000" noProof="0" dirty="0"/>
              <a:t>, </a:t>
            </a:r>
            <a:r>
              <a:rPr lang="ro-RO" sz="2000" b="1" noProof="0" dirty="0"/>
              <a:t>reacții instituționale nevalidate </a:t>
            </a:r>
            <a:r>
              <a:rPr lang="ro-RO" sz="2000" noProof="0" dirty="0"/>
              <a:t>și </a:t>
            </a:r>
            <a:r>
              <a:rPr lang="ro-RO" sz="2000" b="1" noProof="0" dirty="0" err="1"/>
              <a:t>viralitate</a:t>
            </a:r>
            <a:r>
              <a:rPr lang="ro-RO" sz="2000" b="1" noProof="0" dirty="0"/>
              <a:t> emoțională</a:t>
            </a:r>
            <a:r>
              <a:rPr lang="ro-RO" sz="2000" noProof="0" dirty="0"/>
              <a:t>:</a:t>
            </a:r>
          </a:p>
          <a:p>
            <a:pPr>
              <a:lnSpc>
                <a:spcPct val="110000"/>
              </a:lnSpc>
            </a:pPr>
            <a:r>
              <a:rPr lang="ro-RO" sz="1700" noProof="0" dirty="0">
                <a:solidFill>
                  <a:schemeClr val="accent1">
                    <a:lumMod val="75000"/>
                  </a:schemeClr>
                </a:solidFill>
              </a:rPr>
              <a:t>Informație inițială </a:t>
            </a:r>
            <a:r>
              <a:rPr lang="ro-RO" sz="1700" noProof="0" dirty="0"/>
              <a:t>→ Un joc de tip </a:t>
            </a:r>
            <a:r>
              <a:rPr lang="ro-RO" sz="1700" noProof="0" dirty="0" err="1"/>
              <a:t>roleplay</a:t>
            </a:r>
            <a:r>
              <a:rPr lang="ro-RO" sz="1700" noProof="0" dirty="0"/>
              <a:t> pe </a:t>
            </a:r>
            <a:r>
              <a:rPr lang="ro-RO" sz="1700" noProof="0" dirty="0" err="1"/>
              <a:t>VKontakte</a:t>
            </a:r>
            <a:r>
              <a:rPr lang="ro-RO" sz="1700" noProof="0" dirty="0"/>
              <a:t> (rețea socială rusească), promovat de un grup obscur</a:t>
            </a:r>
          </a:p>
          <a:p>
            <a:pPr>
              <a:lnSpc>
                <a:spcPct val="110000"/>
              </a:lnSpc>
            </a:pPr>
            <a:r>
              <a:rPr lang="ro-RO" sz="1700" noProof="0" dirty="0">
                <a:solidFill>
                  <a:schemeClr val="accent2"/>
                </a:solidFill>
              </a:rPr>
              <a:t>Preluare în presa locală (Rusia/Ucraina) </a:t>
            </a:r>
            <a:r>
              <a:rPr lang="ro-RO" sz="1700" noProof="0" dirty="0"/>
              <a:t>→ Titluri șocante: „Joc periculos care afectează adolescenții”</a:t>
            </a:r>
          </a:p>
          <a:p>
            <a:pPr>
              <a:lnSpc>
                <a:spcPct val="110000"/>
              </a:lnSpc>
            </a:pPr>
            <a:r>
              <a:rPr lang="ro-RO" sz="1700" noProof="0" dirty="0">
                <a:solidFill>
                  <a:srgbClr val="FF0000"/>
                </a:solidFill>
              </a:rPr>
              <a:t>Adaptare emoțională în presa românească </a:t>
            </a:r>
            <a:r>
              <a:rPr lang="ro-RO" sz="1700" noProof="0" dirty="0"/>
              <a:t>→ „Jocul a ajuns în România! Elevi în pericol!”</a:t>
            </a:r>
          </a:p>
          <a:p>
            <a:pPr>
              <a:lnSpc>
                <a:spcPct val="110000"/>
              </a:lnSpc>
            </a:pPr>
            <a:r>
              <a:rPr lang="ro-RO" sz="1700" noProof="0" dirty="0">
                <a:solidFill>
                  <a:srgbClr val="FF0000"/>
                </a:solidFill>
              </a:rPr>
              <a:t>Distribuire masivă pe Facebook și grupuri de părinți </a:t>
            </a:r>
            <a:r>
              <a:rPr lang="ro-RO" sz="1700" noProof="0" dirty="0"/>
              <a:t>→ Frică, panică, reacții de genul „Copiii noștri sunt vizați!”</a:t>
            </a:r>
          </a:p>
          <a:p>
            <a:pPr>
              <a:lnSpc>
                <a:spcPct val="110000"/>
              </a:lnSpc>
            </a:pPr>
            <a:r>
              <a:rPr lang="ro-RO" sz="1700" noProof="0" dirty="0">
                <a:solidFill>
                  <a:srgbClr val="FF0000"/>
                </a:solidFill>
              </a:rPr>
              <a:t>Comentarii alarmiste + apariția de „specialiști” </a:t>
            </a:r>
            <a:r>
              <a:rPr lang="ro-RO" sz="1700" noProof="0" dirty="0"/>
              <a:t>→ </a:t>
            </a:r>
            <a:r>
              <a:rPr lang="ro-RO" sz="1700" noProof="0" dirty="0" err="1"/>
              <a:t>Share</a:t>
            </a:r>
            <a:r>
              <a:rPr lang="ro-RO" sz="1700" noProof="0" dirty="0"/>
              <a:t> de la televiziuni, părinți, psihologi, fără surse</a:t>
            </a:r>
          </a:p>
          <a:p>
            <a:pPr>
              <a:lnSpc>
                <a:spcPct val="110000"/>
              </a:lnSpc>
            </a:pPr>
            <a:r>
              <a:rPr lang="ro-RO" sz="1700" noProof="0" dirty="0" err="1">
                <a:solidFill>
                  <a:srgbClr val="C00000"/>
                </a:solidFill>
              </a:rPr>
              <a:t>Viralizare</a:t>
            </a:r>
            <a:r>
              <a:rPr lang="ro-RO" sz="1700" noProof="0" dirty="0">
                <a:solidFill>
                  <a:srgbClr val="C00000"/>
                </a:solidFill>
              </a:rPr>
              <a:t> + reinterpretare </a:t>
            </a:r>
            <a:r>
              <a:rPr lang="ro-RO" sz="1700" noProof="0" dirty="0"/>
              <a:t>→ Creează panică generalizată. Se transformă în </a:t>
            </a:r>
            <a:r>
              <a:rPr lang="ro-RO" sz="1700" noProof="0" dirty="0" err="1"/>
              <a:t>meme</a:t>
            </a:r>
            <a:r>
              <a:rPr lang="ro-RO" sz="1700" noProof="0" dirty="0"/>
              <a:t>, povești urbane, video-uri pe </a:t>
            </a:r>
            <a:r>
              <a:rPr lang="ro-RO" sz="1700" noProof="0" dirty="0" err="1"/>
              <a:t>YouTube</a:t>
            </a:r>
            <a:endParaRPr lang="ro-RO" sz="1700" noProof="0" dirty="0"/>
          </a:p>
          <a:p>
            <a:pPr>
              <a:lnSpc>
                <a:spcPct val="110000"/>
              </a:lnSpc>
            </a:pPr>
            <a:r>
              <a:rPr lang="ro-RO" sz="1700" noProof="0" dirty="0">
                <a:solidFill>
                  <a:srgbClr val="C00000"/>
                </a:solidFill>
              </a:rPr>
              <a:t>Rezultatul </a:t>
            </a:r>
            <a:r>
              <a:rPr lang="ro-RO" sz="1700" noProof="0" dirty="0"/>
              <a:t>→ Nu există nicio dovadă că jocul a provocat incidente reale în România sau în alte țări. Dar percepția s-a consolidat și a rămas ca fiind „adevăr”, prin reacții emoționale și pentru că informațiile nu au fost verificate</a:t>
            </a:r>
          </a:p>
          <a:p>
            <a:pPr marL="0" indent="0">
              <a:buNone/>
            </a:pPr>
            <a:endParaRPr lang="ro-RO" sz="2000" noProof="0" dirty="0"/>
          </a:p>
          <a:p>
            <a:pPr marL="0" indent="0">
              <a:lnSpc>
                <a:spcPct val="120000"/>
              </a:lnSpc>
              <a:buNone/>
            </a:pPr>
            <a:r>
              <a:rPr lang="ro-RO" sz="2000" noProof="0" dirty="0"/>
              <a:t>„</a:t>
            </a:r>
            <a:r>
              <a:rPr lang="ro-RO" sz="2000" noProof="0" dirty="0" err="1"/>
              <a:t>Avoid</a:t>
            </a:r>
            <a:r>
              <a:rPr lang="ro-RO" sz="2000" noProof="0" dirty="0"/>
              <a:t> </a:t>
            </a:r>
            <a:r>
              <a:rPr lang="ro-RO" sz="2000" noProof="0" dirty="0" err="1"/>
              <a:t>sharing</a:t>
            </a:r>
            <a:r>
              <a:rPr lang="ro-RO" sz="2000" noProof="0" dirty="0"/>
              <a:t> and </a:t>
            </a:r>
            <a:r>
              <a:rPr lang="ro-RO" sz="2000" noProof="0" dirty="0" err="1"/>
              <a:t>circulating</a:t>
            </a:r>
            <a:r>
              <a:rPr lang="ro-RO" sz="2000" noProof="0" dirty="0"/>
              <a:t> </a:t>
            </a:r>
            <a:r>
              <a:rPr lang="ro-RO" sz="2000" noProof="0" dirty="0" err="1"/>
              <a:t>the</a:t>
            </a:r>
            <a:r>
              <a:rPr lang="ro-RO" sz="2000" noProof="0" dirty="0"/>
              <a:t> </a:t>
            </a:r>
            <a:r>
              <a:rPr lang="ro-RO" sz="2000" noProof="0" dirty="0" err="1"/>
              <a:t>messages</a:t>
            </a:r>
            <a:r>
              <a:rPr lang="ro-RO" sz="2000" noProof="0" dirty="0"/>
              <a:t>, </a:t>
            </a:r>
            <a:r>
              <a:rPr lang="ro-RO" sz="2000" noProof="0" dirty="0" err="1"/>
              <a:t>which</a:t>
            </a:r>
            <a:r>
              <a:rPr lang="ro-RO" sz="2000" noProof="0" dirty="0"/>
              <a:t> </a:t>
            </a:r>
            <a:r>
              <a:rPr lang="ro-RO" sz="2000" noProof="0" dirty="0" err="1"/>
              <a:t>become</a:t>
            </a:r>
            <a:r>
              <a:rPr lang="ro-RO" sz="2000" noProof="0" dirty="0"/>
              <a:t> viral, in </a:t>
            </a:r>
            <a:r>
              <a:rPr lang="ro-RO" sz="2000" noProof="0" dirty="0" err="1"/>
              <a:t>order</a:t>
            </a:r>
            <a:r>
              <a:rPr lang="ro-RO" sz="2000" noProof="0" dirty="0"/>
              <a:t> </a:t>
            </a:r>
            <a:r>
              <a:rPr lang="ro-RO" sz="2000" noProof="0" dirty="0" err="1"/>
              <a:t>to</a:t>
            </a:r>
            <a:r>
              <a:rPr lang="ro-RO" sz="2000" noProof="0" dirty="0"/>
              <a:t> reduce </a:t>
            </a:r>
            <a:r>
              <a:rPr lang="ro-RO" sz="2000" noProof="0" dirty="0" err="1"/>
              <a:t>unnecessary</a:t>
            </a:r>
            <a:r>
              <a:rPr lang="ro-RO" sz="2000" noProof="0" dirty="0"/>
              <a:t> </a:t>
            </a:r>
            <a:r>
              <a:rPr lang="ro-RO" sz="2000" noProof="0" dirty="0" err="1"/>
              <a:t>panic</a:t>
            </a:r>
            <a:r>
              <a:rPr lang="ro-RO" sz="2000" noProof="0" dirty="0"/>
              <a:t> </a:t>
            </a:r>
            <a:r>
              <a:rPr lang="ro-RO" sz="2000" noProof="0" dirty="0" err="1"/>
              <a:t>among</a:t>
            </a:r>
            <a:r>
              <a:rPr lang="ro-RO" sz="2000" noProof="0" dirty="0"/>
              <a:t> </a:t>
            </a:r>
            <a:r>
              <a:rPr lang="ro-RO" sz="2000" noProof="0" dirty="0" err="1"/>
              <a:t>both</a:t>
            </a:r>
            <a:r>
              <a:rPr lang="ro-RO" sz="2000" noProof="0" dirty="0"/>
              <a:t> </a:t>
            </a:r>
            <a:r>
              <a:rPr lang="ro-RO" sz="2000" noProof="0" dirty="0" err="1"/>
              <a:t>minors</a:t>
            </a:r>
            <a:r>
              <a:rPr lang="ro-RO" sz="2000" noProof="0" dirty="0"/>
              <a:t> and </a:t>
            </a:r>
            <a:r>
              <a:rPr lang="ro-RO" sz="2000" noProof="0" dirty="0" err="1"/>
              <a:t>parents</a:t>
            </a:r>
            <a:r>
              <a:rPr lang="ro-RO" sz="2000" noProof="0" dirty="0"/>
              <a:t>.” (Oficiul pentru Protecția Copilului din Israel)</a:t>
            </a:r>
          </a:p>
        </p:txBody>
      </p:sp>
    </p:spTree>
    <p:extLst>
      <p:ext uri="{BB962C8B-B14F-4D97-AF65-F5344CB8AC3E}">
        <p14:creationId xmlns:p14="http://schemas.microsoft.com/office/powerpoint/2010/main" val="4113043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DE46-DEF7-1C20-CE25-8F256EA1DA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C46C96-7162-ED7D-B97B-591E2053B72E}"/>
              </a:ext>
            </a:extLst>
          </p:cNvPr>
          <p:cNvSpPr>
            <a:spLocks noGrp="1"/>
          </p:cNvSpPr>
          <p:nvPr>
            <p:ph idx="1"/>
          </p:nvPr>
        </p:nvSpPr>
        <p:spPr>
          <a:xfrm>
            <a:off x="838200" y="885305"/>
            <a:ext cx="10515600" cy="5607570"/>
          </a:xfrm>
        </p:spPr>
        <p:txBody>
          <a:bodyPr>
            <a:normAutofit/>
          </a:bodyPr>
          <a:lstStyle/>
          <a:p>
            <a:pPr marL="0" indent="0">
              <a:buNone/>
            </a:pPr>
            <a:endParaRPr lang="ro-RO" sz="2000" noProof="0" dirty="0"/>
          </a:p>
          <a:p>
            <a:pPr marL="0" indent="0">
              <a:buNone/>
            </a:pPr>
            <a:r>
              <a:rPr lang="ro-RO" sz="2000" noProof="0" dirty="0">
                <a:highlight>
                  <a:srgbClr val="C0C0C0"/>
                </a:highlight>
              </a:rPr>
              <a:t>Exemplu: „A căzut </a:t>
            </a:r>
            <a:r>
              <a:rPr lang="ro-RO" sz="2000" noProof="0" dirty="0" err="1">
                <a:highlight>
                  <a:srgbClr val="C0C0C0"/>
                </a:highlight>
              </a:rPr>
              <a:t>WhatsApp</a:t>
            </a:r>
            <a:r>
              <a:rPr lang="ro-RO" sz="2000" noProof="0" dirty="0">
                <a:highlight>
                  <a:srgbClr val="C0C0C0"/>
                </a:highlight>
              </a:rPr>
              <a:t>/Facebook/Instagram”</a:t>
            </a:r>
          </a:p>
          <a:p>
            <a:pPr marL="0" indent="0">
              <a:lnSpc>
                <a:spcPct val="100000"/>
              </a:lnSpc>
              <a:buNone/>
            </a:pPr>
            <a:r>
              <a:rPr lang="ro-RO" sz="2000" noProof="0" dirty="0">
                <a:solidFill>
                  <a:schemeClr val="accent1"/>
                </a:solidFill>
              </a:rPr>
              <a:t>Context inițial (informație banală): </a:t>
            </a:r>
            <a:r>
              <a:rPr lang="ro-RO" sz="2000" noProof="0" dirty="0"/>
              <a:t>„Platformele Meta au avut o cădere globală timp de câteva ore” (ex: octombrie 2021 - 7 ore, martie 2024 etc.)</a:t>
            </a:r>
          </a:p>
          <a:p>
            <a:pPr marL="0" indent="0">
              <a:lnSpc>
                <a:spcPct val="100000"/>
              </a:lnSpc>
              <a:buNone/>
            </a:pPr>
            <a:r>
              <a:rPr lang="ro-RO" sz="2000" noProof="0" dirty="0">
                <a:solidFill>
                  <a:srgbClr val="FF0000"/>
                </a:solidFill>
              </a:rPr>
              <a:t>Cum a circulat pe platforme:</a:t>
            </a:r>
          </a:p>
          <a:p>
            <a:pPr>
              <a:lnSpc>
                <a:spcPct val="100000"/>
              </a:lnSpc>
            </a:pPr>
            <a:r>
              <a:rPr lang="ro-RO" sz="2000" noProof="0" dirty="0"/>
              <a:t>Pe Twitter/X → glume și </a:t>
            </a:r>
            <a:r>
              <a:rPr lang="ro-RO" sz="2000" noProof="0" dirty="0" err="1"/>
              <a:t>meme</a:t>
            </a:r>
            <a:r>
              <a:rPr lang="ro-RO" sz="2000" noProof="0" dirty="0"/>
              <a:t>-uri virale cu:  „Bine ați venit pe Twitter, refugiați de pe </a:t>
            </a:r>
            <a:r>
              <a:rPr lang="ro-RO" sz="2000" noProof="0" dirty="0" err="1"/>
              <a:t>WhatsApp</a:t>
            </a:r>
            <a:r>
              <a:rPr lang="ro-RO" sz="2000" noProof="0" dirty="0"/>
              <a:t>”, „</a:t>
            </a:r>
            <a:r>
              <a:rPr lang="ro-RO" sz="2000" noProof="0" dirty="0" err="1"/>
              <a:t>Zuckerberg</a:t>
            </a:r>
            <a:r>
              <a:rPr lang="ro-RO" sz="2000" noProof="0" dirty="0"/>
              <a:t> a scos serverul din priză”, „A căzut Facebook, dar viața merge înainte”</a:t>
            </a:r>
          </a:p>
          <a:p>
            <a:pPr>
              <a:lnSpc>
                <a:spcPct val="100000"/>
              </a:lnSpc>
            </a:pPr>
            <a:r>
              <a:rPr lang="ro-RO" sz="2000" noProof="0" dirty="0"/>
              <a:t>Pe </a:t>
            </a:r>
            <a:r>
              <a:rPr lang="ro-RO" sz="2000" noProof="0" dirty="0" err="1"/>
              <a:t>TikTok</a:t>
            </a:r>
            <a:r>
              <a:rPr lang="ro-RO" sz="2000" noProof="0" dirty="0"/>
              <a:t> → </a:t>
            </a:r>
            <a:r>
              <a:rPr lang="ro-RO" sz="2000" noProof="0" dirty="0" err="1"/>
              <a:t>sketchuri</a:t>
            </a:r>
            <a:r>
              <a:rPr lang="ro-RO" sz="2000" noProof="0" dirty="0"/>
              <a:t> în care adolescenți „intră în sevraj digital” pentru că nu pot da </a:t>
            </a:r>
            <a:r>
              <a:rPr lang="ro-RO" sz="2000" noProof="0" dirty="0" err="1"/>
              <a:t>scroll</a:t>
            </a:r>
            <a:endParaRPr lang="ro-RO" sz="2000" noProof="0" dirty="0"/>
          </a:p>
          <a:p>
            <a:pPr>
              <a:lnSpc>
                <a:spcPct val="100000"/>
              </a:lnSpc>
            </a:pPr>
            <a:r>
              <a:rPr lang="ro-RO" sz="2000" noProof="0" dirty="0"/>
              <a:t>Pe Instagram/Facebook → postări politice sau conspiraționiste: „Oare chiar e o pană tehnică? Sau ne ascund ceva?”,  „E pregătirea pentru cenzură globală?”</a:t>
            </a:r>
          </a:p>
          <a:p>
            <a:pPr>
              <a:lnSpc>
                <a:spcPct val="100000"/>
              </a:lnSpc>
            </a:pPr>
            <a:r>
              <a:rPr lang="ro-RO" sz="2000" noProof="0" dirty="0" err="1"/>
              <a:t>YouTube</a:t>
            </a:r>
            <a:r>
              <a:rPr lang="ro-RO" sz="2000" noProof="0" dirty="0"/>
              <a:t> → clipuri cu titluri exagerate: „Facebook </a:t>
            </a:r>
            <a:r>
              <a:rPr lang="ro-RO" sz="2000" noProof="0" dirty="0" err="1"/>
              <a:t>is</a:t>
            </a:r>
            <a:r>
              <a:rPr lang="ro-RO" sz="2000" noProof="0" dirty="0"/>
              <a:t> </a:t>
            </a:r>
            <a:r>
              <a:rPr lang="ro-RO" sz="2000" noProof="0" dirty="0" err="1"/>
              <a:t>down</a:t>
            </a:r>
            <a:r>
              <a:rPr lang="ro-RO" sz="2000" noProof="0" dirty="0"/>
              <a:t> – The </a:t>
            </a:r>
            <a:r>
              <a:rPr lang="ro-RO" sz="2000" noProof="0" dirty="0" err="1"/>
              <a:t>end</a:t>
            </a:r>
            <a:r>
              <a:rPr lang="ro-RO" sz="2000" noProof="0" dirty="0"/>
              <a:t> of </a:t>
            </a:r>
            <a:r>
              <a:rPr lang="ro-RO" sz="2000" noProof="0" dirty="0" err="1"/>
              <a:t>the</a:t>
            </a:r>
            <a:r>
              <a:rPr lang="ro-RO" sz="2000" noProof="0" dirty="0"/>
              <a:t> digital </a:t>
            </a:r>
            <a:r>
              <a:rPr lang="ro-RO" sz="2000" noProof="0" dirty="0" err="1"/>
              <a:t>age</a:t>
            </a:r>
            <a:r>
              <a:rPr lang="ro-RO" sz="2000" noProof="0" dirty="0"/>
              <a:t>?”</a:t>
            </a:r>
          </a:p>
          <a:p>
            <a:pPr>
              <a:lnSpc>
                <a:spcPct val="100000"/>
              </a:lnSpc>
            </a:pPr>
            <a:endParaRPr lang="ro-RO" sz="2000" noProof="0" dirty="0"/>
          </a:p>
        </p:txBody>
      </p:sp>
    </p:spTree>
    <p:extLst>
      <p:ext uri="{BB962C8B-B14F-4D97-AF65-F5344CB8AC3E}">
        <p14:creationId xmlns:p14="http://schemas.microsoft.com/office/powerpoint/2010/main" val="338559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838D29-0B8F-E61C-C015-1363038E12F8}"/>
              </a:ext>
            </a:extLst>
          </p:cNvPr>
          <p:cNvSpPr>
            <a:spLocks noGrp="1"/>
          </p:cNvSpPr>
          <p:nvPr>
            <p:ph idx="1"/>
          </p:nvPr>
        </p:nvSpPr>
        <p:spPr>
          <a:xfrm>
            <a:off x="838200" y="940319"/>
            <a:ext cx="10515600" cy="5315008"/>
          </a:xfrm>
        </p:spPr>
        <p:txBody>
          <a:bodyPr>
            <a:normAutofit fontScale="92500" lnSpcReduction="20000"/>
          </a:bodyPr>
          <a:lstStyle/>
          <a:p>
            <a:r>
              <a:rPr lang="ro-RO" noProof="0" dirty="0"/>
              <a:t>Fiecare platformă funcționează cu </a:t>
            </a:r>
            <a:r>
              <a:rPr lang="ro-RO" b="1" noProof="0" dirty="0"/>
              <a:t>priorități diferite</a:t>
            </a:r>
            <a:r>
              <a:rPr lang="ro-RO" noProof="0" dirty="0"/>
              <a:t>:</a:t>
            </a:r>
          </a:p>
          <a:p>
            <a:pPr lvl="1"/>
            <a:r>
              <a:rPr lang="ro-RO" noProof="0" dirty="0" err="1"/>
              <a:t>YouTube</a:t>
            </a:r>
            <a:r>
              <a:rPr lang="ro-RO" noProof="0" dirty="0"/>
              <a:t> → prioritizează </a:t>
            </a:r>
            <a:r>
              <a:rPr lang="ro-RO" b="1" noProof="0" dirty="0" err="1">
                <a:highlight>
                  <a:srgbClr val="00FFFF"/>
                </a:highlight>
              </a:rPr>
              <a:t>watch</a:t>
            </a:r>
            <a:r>
              <a:rPr lang="ro-RO" b="1" noProof="0" dirty="0">
                <a:highlight>
                  <a:srgbClr val="00FFFF"/>
                </a:highlight>
              </a:rPr>
              <a:t> </a:t>
            </a:r>
            <a:r>
              <a:rPr lang="ro-RO" b="1" noProof="0" dirty="0" err="1">
                <a:highlight>
                  <a:srgbClr val="00FFFF"/>
                </a:highlight>
              </a:rPr>
              <a:t>time</a:t>
            </a:r>
            <a:r>
              <a:rPr lang="ro-RO" b="1" noProof="0" dirty="0"/>
              <a:t> </a:t>
            </a:r>
            <a:r>
              <a:rPr lang="ro-RO" noProof="0" dirty="0"/>
              <a:t>(timpul total de vizionare)</a:t>
            </a:r>
          </a:p>
          <a:p>
            <a:pPr marL="457200" lvl="1" indent="0">
              <a:buNone/>
            </a:pPr>
            <a:r>
              <a:rPr lang="ro-RO" noProof="0" dirty="0"/>
              <a:t>Cu cât te uiți mai mult, cu atât acel tip de conținut ți se va recomanda mai des</a:t>
            </a:r>
          </a:p>
          <a:p>
            <a:pPr lvl="1"/>
            <a:endParaRPr lang="ro-RO" noProof="0" dirty="0"/>
          </a:p>
          <a:p>
            <a:pPr lvl="1"/>
            <a:r>
              <a:rPr lang="ro-RO" noProof="0" dirty="0" err="1"/>
              <a:t>TikTok</a:t>
            </a:r>
            <a:r>
              <a:rPr lang="ro-RO" noProof="0" dirty="0"/>
              <a:t> → se bazează pe </a:t>
            </a:r>
            <a:r>
              <a:rPr lang="ro-RO" b="1" noProof="0" dirty="0" err="1">
                <a:highlight>
                  <a:srgbClr val="FFFF00"/>
                </a:highlight>
              </a:rPr>
              <a:t>retention</a:t>
            </a:r>
            <a:r>
              <a:rPr lang="ro-RO" b="1" noProof="0" dirty="0">
                <a:highlight>
                  <a:srgbClr val="FFFF00"/>
                </a:highlight>
              </a:rPr>
              <a:t> rate</a:t>
            </a:r>
            <a:r>
              <a:rPr lang="ro-RO" b="1" noProof="0" dirty="0"/>
              <a:t> </a:t>
            </a:r>
            <a:r>
              <a:rPr lang="ro-RO" noProof="0" dirty="0"/>
              <a:t>(cât din clip ai urmărit) și interacțiuni rapide</a:t>
            </a:r>
          </a:p>
          <a:p>
            <a:pPr marL="457200" lvl="1" indent="0">
              <a:buNone/>
            </a:pPr>
            <a:r>
              <a:rPr lang="ro-RO" noProof="0" dirty="0"/>
              <a:t>Un clip de 15 secunde pe care îl vezi până la capăt + dai </a:t>
            </a:r>
            <a:r>
              <a:rPr lang="ro-RO" noProof="0" dirty="0" err="1"/>
              <a:t>like</a:t>
            </a:r>
            <a:r>
              <a:rPr lang="ro-RO" noProof="0" dirty="0"/>
              <a:t>/comentezi → îl face să devină viral</a:t>
            </a:r>
          </a:p>
          <a:p>
            <a:pPr lvl="1"/>
            <a:endParaRPr lang="ro-RO" noProof="0" dirty="0"/>
          </a:p>
          <a:p>
            <a:pPr lvl="1"/>
            <a:r>
              <a:rPr lang="ro-RO" noProof="0" dirty="0"/>
              <a:t>Facebook → algoritmul pune accent pe </a:t>
            </a:r>
            <a:r>
              <a:rPr lang="ro-RO" b="1" noProof="0" dirty="0" err="1">
                <a:highlight>
                  <a:srgbClr val="00FF00"/>
                </a:highlight>
              </a:rPr>
              <a:t>engagement</a:t>
            </a:r>
            <a:r>
              <a:rPr lang="ro-RO" b="1" noProof="0" dirty="0">
                <a:highlight>
                  <a:srgbClr val="00FF00"/>
                </a:highlight>
              </a:rPr>
              <a:t> emoțional</a:t>
            </a:r>
            <a:r>
              <a:rPr lang="ro-RO" noProof="0" dirty="0"/>
              <a:t>: reacții (😡 😢 😍), comentarii, </a:t>
            </a:r>
            <a:r>
              <a:rPr lang="ro-RO" noProof="0" dirty="0" err="1"/>
              <a:t>share</a:t>
            </a:r>
            <a:r>
              <a:rPr lang="ro-RO" noProof="0" dirty="0"/>
              <a:t>-uri</a:t>
            </a:r>
          </a:p>
          <a:p>
            <a:pPr marL="457200" lvl="1" indent="0">
              <a:buNone/>
            </a:pPr>
            <a:r>
              <a:rPr lang="ro-RO" noProof="0" dirty="0"/>
              <a:t>Postările care generează reacții emoționale intense sunt promovate mai mult</a:t>
            </a:r>
          </a:p>
          <a:p>
            <a:pPr marL="457200" lvl="1" indent="0">
              <a:buNone/>
            </a:pPr>
            <a:endParaRPr lang="ro-RO" noProof="0" dirty="0"/>
          </a:p>
          <a:p>
            <a:pPr marL="457200" lvl="1" indent="0">
              <a:buNone/>
            </a:pPr>
            <a:endParaRPr lang="ro-RO" noProof="0" dirty="0"/>
          </a:p>
          <a:p>
            <a:r>
              <a:rPr lang="ro-RO" b="1" i="1" noProof="0" dirty="0">
                <a:solidFill>
                  <a:srgbClr val="7030A0"/>
                </a:solidFill>
              </a:rPr>
              <a:t>Forme diferite </a:t>
            </a:r>
            <a:r>
              <a:rPr lang="ro-RO" noProof="0" dirty="0">
                <a:solidFill>
                  <a:srgbClr val="7030A0"/>
                </a:solidFill>
              </a:rPr>
              <a:t>= mecanismul/ prioritățile platformei.</a:t>
            </a:r>
          </a:p>
          <a:p>
            <a:r>
              <a:rPr lang="ro-RO" b="1" i="1" noProof="0" dirty="0">
                <a:solidFill>
                  <a:srgbClr val="7030A0"/>
                </a:solidFill>
              </a:rPr>
              <a:t>Forme distorsionate </a:t>
            </a:r>
            <a:r>
              <a:rPr lang="ro-RO" noProof="0" dirty="0">
                <a:solidFill>
                  <a:srgbClr val="7030A0"/>
                </a:solidFill>
              </a:rPr>
              <a:t>= dezinformare/ posibilă manipulare → când scopul nu mai e doar vizibilitate, ci controlul percepției</a:t>
            </a:r>
          </a:p>
        </p:txBody>
      </p:sp>
    </p:spTree>
    <p:extLst>
      <p:ext uri="{BB962C8B-B14F-4D97-AF65-F5344CB8AC3E}">
        <p14:creationId xmlns:p14="http://schemas.microsoft.com/office/powerpoint/2010/main" val="2405816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B71C6218-4891-D942-E269-C890F4D06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C88EB-41C2-7A01-C39F-E045C899A715}"/>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2. Interpretarea și evaluarea informațiilor online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2.2. </a:t>
            </a:r>
            <a:r>
              <a:rPr lang="ro-RO" sz="1800" b="1" kern="100" noProof="0" dirty="0">
                <a:solidFill>
                  <a:srgbClr val="0070C0"/>
                </a:solidFill>
                <a:effectLst/>
                <a:latin typeface="+mn-lt"/>
                <a:ea typeface="Calibri" panose="020F0502020204030204" pitchFamily="34" charset="0"/>
                <a:cs typeface="Times New Roman" panose="02020603050405020304" pitchFamily="18" charset="0"/>
              </a:rPr>
              <a:t>Exercițiu participativ de gândire critică: Mituri vs. realitate în participarea digitală</a:t>
            </a:r>
            <a:r>
              <a:rPr lang="ro-RO" sz="1800" kern="100" noProof="0" dirty="0">
                <a:solidFill>
                  <a:srgbClr val="0070C0"/>
                </a:solidFill>
                <a:effectLst/>
                <a:latin typeface="+mn-lt"/>
                <a:ea typeface="Calibri" panose="020F0502020204030204" pitchFamily="34" charset="0"/>
                <a:cs typeface="Times New Roman" panose="02020603050405020304" pitchFamily="18" charset="0"/>
              </a:rPr>
              <a:t> </a:t>
            </a:r>
            <a:r>
              <a:rPr lang="ro-RO" sz="1800" b="1" kern="100" noProof="0" dirty="0">
                <a:solidFill>
                  <a:srgbClr val="808080"/>
                </a:solidFill>
                <a:effectLst/>
                <a:latin typeface="+mn-lt"/>
                <a:ea typeface="Calibri" panose="020F0502020204030204" pitchFamily="34" charset="0"/>
                <a:cs typeface="Times New Roman" panose="02020603050405020304" pitchFamily="18" charset="0"/>
              </a:rPr>
              <a:t>(15 min)</a:t>
            </a:r>
            <a:endParaRPr lang="ro-RO" noProof="0" dirty="0">
              <a:latin typeface="+mn-lt"/>
            </a:endParaRPr>
          </a:p>
        </p:txBody>
      </p:sp>
      <p:sp>
        <p:nvSpPr>
          <p:cNvPr id="3" name="Content Placeholder 2">
            <a:extLst>
              <a:ext uri="{FF2B5EF4-FFF2-40B4-BE49-F238E27FC236}">
                <a16:creationId xmlns:a16="http://schemas.microsoft.com/office/drawing/2014/main" id="{CA6DF3BB-A4E0-2A9B-7E09-E40278AAFECC}"/>
              </a:ext>
            </a:extLst>
          </p:cNvPr>
          <p:cNvSpPr>
            <a:spLocks noGrp="1"/>
          </p:cNvSpPr>
          <p:nvPr>
            <p:ph idx="1"/>
          </p:nvPr>
        </p:nvSpPr>
        <p:spPr/>
        <p:txBody>
          <a:bodyPr>
            <a:normAutofit/>
          </a:bodyPr>
          <a:lstStyle/>
          <a:p>
            <a:pPr marL="0" indent="0" algn="ctr">
              <a:spcBef>
                <a:spcPts val="1800"/>
              </a:spcBef>
              <a:buNone/>
            </a:pPr>
            <a:r>
              <a:rPr lang="ro-RO" sz="1800" noProof="0" dirty="0">
                <a:solidFill>
                  <a:srgbClr val="00B050"/>
                </a:solidFill>
                <a:hlinkClick r:id="rId2"/>
              </a:rPr>
              <a:t>https://padlet.com/dashboard?mobile_page=Collection&amp;filter=combined_recents</a:t>
            </a:r>
            <a:endParaRPr lang="ro-RO" sz="1800" noProof="0" dirty="0">
              <a:solidFill>
                <a:srgbClr val="00B050"/>
              </a:solidFill>
            </a:endParaRPr>
          </a:p>
          <a:p>
            <a:pPr marL="0" lvl="0" indent="0" algn="just">
              <a:lnSpc>
                <a:spcPct val="107000"/>
              </a:lnSpc>
              <a:spcAft>
                <a:spcPts val="800"/>
              </a:spcAft>
              <a:buSzPts val="1000"/>
              <a:buNone/>
              <a:tabLst>
                <a:tab pos="457200" algn="l"/>
              </a:tabLst>
            </a:pPr>
            <a:r>
              <a:rPr lang="ro-RO" sz="1800" kern="100" noProof="0" dirty="0">
                <a:effectLst/>
                <a:ea typeface="Calibri" panose="020F0502020204030204" pitchFamily="34" charset="0"/>
                <a:cs typeface="Times New Roman" panose="02020603050405020304" pitchFamily="18" charset="0"/>
              </a:rPr>
              <a:t>Fiecare participant (sau perechi) adaugă un „mit” pe care îl aude frecvent sau îl consideră adevărat. </a:t>
            </a:r>
          </a:p>
          <a:p>
            <a:pPr marL="0" lvl="0" indent="0" algn="just">
              <a:lnSpc>
                <a:spcPct val="107000"/>
              </a:lnSpc>
              <a:spcAft>
                <a:spcPts val="800"/>
              </a:spcAft>
              <a:buSzPts val="1000"/>
              <a:buNone/>
              <a:tabLst>
                <a:tab pos="457200" algn="l"/>
              </a:tabLst>
            </a:pPr>
            <a:r>
              <a:rPr lang="ro-RO" sz="1800" kern="100" noProof="0" dirty="0">
                <a:effectLst/>
                <a:ea typeface="Calibri" panose="020F0502020204030204" pitchFamily="34" charset="0"/>
                <a:cs typeface="Times New Roman" panose="02020603050405020304" pitchFamily="18" charset="0"/>
              </a:rPr>
              <a:t>Se comentează pe postări cu argumente/ contraargumente, explicații sau surse.</a:t>
            </a:r>
          </a:p>
          <a:p>
            <a:pPr marL="0" lvl="0" indent="0" algn="just">
              <a:lnSpc>
                <a:spcPct val="107000"/>
              </a:lnSpc>
              <a:spcAft>
                <a:spcPts val="800"/>
              </a:spcAft>
              <a:buSzPts val="1000"/>
              <a:buNone/>
              <a:tabLst>
                <a:tab pos="457200" algn="l"/>
              </a:tabLst>
            </a:pPr>
            <a:endParaRPr lang="ro-RO" sz="1800" kern="100" noProof="0" dirty="0">
              <a:ea typeface="Calibri" panose="020F0502020204030204" pitchFamily="34" charset="0"/>
              <a:cs typeface="Times New Roman" panose="02020603050405020304" pitchFamily="18" charset="0"/>
            </a:endParaRPr>
          </a:p>
          <a:p>
            <a:pPr marL="0" lvl="0" indent="0" algn="just">
              <a:lnSpc>
                <a:spcPct val="107000"/>
              </a:lnSpc>
              <a:spcAft>
                <a:spcPts val="800"/>
              </a:spcAft>
              <a:buSzPts val="1000"/>
              <a:buNone/>
              <a:tabLst>
                <a:tab pos="457200" algn="l"/>
              </a:tabLst>
            </a:pPr>
            <a:endParaRPr lang="ro-RO" sz="1800" kern="100" noProof="0" dirty="0">
              <a:effectLst/>
              <a:ea typeface="Calibri" panose="020F0502020204030204" pitchFamily="34" charset="0"/>
              <a:cs typeface="Times New Roman" panose="02020603050405020304" pitchFamily="18" charset="0"/>
            </a:endParaRPr>
          </a:p>
          <a:p>
            <a:pPr marL="0" lvl="0" indent="0" algn="just">
              <a:lnSpc>
                <a:spcPct val="107000"/>
              </a:lnSpc>
              <a:spcAft>
                <a:spcPts val="800"/>
              </a:spcAft>
              <a:buSzPts val="1000"/>
              <a:buNone/>
              <a:tabLst>
                <a:tab pos="457200" algn="l"/>
              </a:tabLst>
            </a:pPr>
            <a:r>
              <a:rPr lang="ro-RO" sz="1800" kern="100" noProof="0" dirty="0">
                <a:effectLst/>
                <a:ea typeface="Calibri" panose="020F0502020204030204" pitchFamily="34" charset="0"/>
                <a:cs typeface="Times New Roman" panose="02020603050405020304" pitchFamily="18" charset="0"/>
              </a:rPr>
              <a:t>Scopul este să identificăm idei frecvente despre participarea digitală și să ne întrebăm dacă sunt sau nu susținute de fapte, printr-un exercițiu de gândire critică și colaborare</a:t>
            </a:r>
            <a:r>
              <a:rPr lang="ro-RO" sz="1800" noProof="0" dirty="0">
                <a:solidFill>
                  <a:srgbClr val="00B050"/>
                </a:solidFill>
              </a:rPr>
              <a:t> </a:t>
            </a:r>
            <a:endParaRPr lang="ro-RO" sz="2000" noProof="0" dirty="0">
              <a:solidFill>
                <a:srgbClr val="00B050"/>
              </a:solidFill>
            </a:endParaRPr>
          </a:p>
        </p:txBody>
      </p:sp>
    </p:spTree>
    <p:extLst>
      <p:ext uri="{BB962C8B-B14F-4D97-AF65-F5344CB8AC3E}">
        <p14:creationId xmlns:p14="http://schemas.microsoft.com/office/powerpoint/2010/main" val="714760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3A89BDE6-0957-755E-55E9-E93BD38735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9D58-6DFC-DC42-EB0F-B33DFE320026}"/>
              </a:ext>
            </a:extLst>
          </p:cNvPr>
          <p:cNvSpPr>
            <a:spLocks noGrp="1"/>
          </p:cNvSpPr>
          <p:nvPr>
            <p:ph idx="1"/>
          </p:nvPr>
        </p:nvSpPr>
        <p:spPr>
          <a:xfrm>
            <a:off x="838200" y="1253331"/>
            <a:ext cx="10515600" cy="4351338"/>
          </a:xfrm>
        </p:spPr>
        <p:txBody>
          <a:bodyPr>
            <a:normAutofit/>
          </a:bodyPr>
          <a:lstStyle/>
          <a:p>
            <a:pPr algn="ctr">
              <a:spcBef>
                <a:spcPts val="1800"/>
              </a:spcBef>
            </a:pPr>
            <a:r>
              <a:rPr lang="ro-RO" sz="2400" noProof="0" dirty="0">
                <a:solidFill>
                  <a:srgbClr val="00B050"/>
                </a:solidFill>
              </a:rPr>
              <a:t>De ce crezi că acest mit e răspândit?</a:t>
            </a:r>
          </a:p>
          <a:p>
            <a:pPr algn="ctr">
              <a:spcBef>
                <a:spcPts val="1800"/>
              </a:spcBef>
            </a:pPr>
            <a:r>
              <a:rPr lang="ro-RO" sz="2400" noProof="0" dirty="0">
                <a:solidFill>
                  <a:srgbClr val="00B050"/>
                </a:solidFill>
              </a:rPr>
              <a:t>Cum putem verifica dacă o afirmație e reală sau doar populară?</a:t>
            </a:r>
          </a:p>
          <a:p>
            <a:pPr algn="ctr">
              <a:spcBef>
                <a:spcPts val="1800"/>
              </a:spcBef>
            </a:pPr>
            <a:r>
              <a:rPr lang="ro-RO" sz="2400" noProof="0" dirty="0">
                <a:solidFill>
                  <a:srgbClr val="00B050"/>
                </a:solidFill>
              </a:rPr>
              <a:t>Ce instrumente ne pot ajuta să verificăm conținutul online?</a:t>
            </a:r>
          </a:p>
          <a:p>
            <a:pPr algn="ctr">
              <a:spcBef>
                <a:spcPts val="1800"/>
              </a:spcBef>
            </a:pPr>
            <a:endParaRPr lang="ro-RO" sz="2400" noProof="0" dirty="0">
              <a:solidFill>
                <a:srgbClr val="00B050"/>
              </a:solidFill>
            </a:endParaRPr>
          </a:p>
          <a:p>
            <a:pPr algn="ctr"/>
            <a:r>
              <a:rPr lang="ro-RO" sz="2400" b="1" noProof="0" dirty="0"/>
              <a:t>Importanța verificării faptelor în evaluarea unui mesaj digital</a:t>
            </a:r>
          </a:p>
          <a:p>
            <a:endParaRPr lang="ro-RO" sz="2400" noProof="0" dirty="0"/>
          </a:p>
          <a:p>
            <a:r>
              <a:rPr lang="ro-RO" sz="2000" noProof="0" dirty="0">
                <a:solidFill>
                  <a:srgbClr val="7030A0"/>
                </a:solidFill>
              </a:rPr>
              <a:t>Nu toate ideile populare din spațiul digital sunt adevărate – unele sunt </a:t>
            </a:r>
            <a:r>
              <a:rPr lang="ro-RO" sz="2000" b="1" noProof="0" dirty="0">
                <a:solidFill>
                  <a:srgbClr val="7030A0"/>
                </a:solidFill>
              </a:rPr>
              <a:t>mituri persistente</a:t>
            </a:r>
          </a:p>
          <a:p>
            <a:r>
              <a:rPr lang="ro-RO" sz="2000" noProof="0" dirty="0">
                <a:solidFill>
                  <a:srgbClr val="7030A0"/>
                </a:solidFill>
              </a:rPr>
              <a:t>Participarea activă </a:t>
            </a:r>
            <a:r>
              <a:rPr lang="ro-RO" sz="2000" b="1" noProof="0" dirty="0">
                <a:solidFill>
                  <a:srgbClr val="7030A0"/>
                </a:solidFill>
              </a:rPr>
              <a:t>înseamnă și să corectezi, nu doar să reacționezi</a:t>
            </a:r>
          </a:p>
          <a:p>
            <a:r>
              <a:rPr lang="ro-RO" sz="2000" b="1" noProof="0" dirty="0">
                <a:solidFill>
                  <a:srgbClr val="7030A0"/>
                </a:solidFill>
              </a:rPr>
              <a:t>Gândirea critică online se bazează pe întrebări, nu pe reacții rapide</a:t>
            </a:r>
          </a:p>
          <a:p>
            <a:endParaRPr lang="ro-RO" noProof="0" dirty="0">
              <a:solidFill>
                <a:srgbClr val="00B050"/>
              </a:solidFill>
            </a:endParaRPr>
          </a:p>
        </p:txBody>
      </p:sp>
    </p:spTree>
    <p:extLst>
      <p:ext uri="{BB962C8B-B14F-4D97-AF65-F5344CB8AC3E}">
        <p14:creationId xmlns:p14="http://schemas.microsoft.com/office/powerpoint/2010/main" val="774466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839D3C24-1C82-F78F-55B2-8F98654B7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1E099F-F89A-0AF9-F24D-62F1213282B3}"/>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2. Interpretarea și evaluarea informațiilor online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2.3. </a:t>
            </a:r>
            <a:r>
              <a:rPr lang="ro-RO" sz="1800" b="1" kern="100" dirty="0">
                <a:solidFill>
                  <a:srgbClr val="0070C0"/>
                </a:solidFill>
                <a:effectLst/>
                <a:latin typeface="+mn-lt"/>
                <a:ea typeface="Calibri" panose="020F0502020204030204" pitchFamily="34" charset="0"/>
                <a:cs typeface="Times New Roman" panose="02020603050405020304" pitchFamily="18" charset="0"/>
              </a:rPr>
              <a:t>Analiză critică în echipe: Aceeași știre, perspective diferite și veridicitate. </a:t>
            </a:r>
            <a:r>
              <a:rPr lang="ro-RO" sz="1800" b="1" kern="100" dirty="0">
                <a:solidFill>
                  <a:srgbClr val="808080"/>
                </a:solidFill>
                <a:effectLst/>
                <a:latin typeface="+mn-lt"/>
                <a:ea typeface="Calibri" panose="020F0502020204030204" pitchFamily="34" charset="0"/>
                <a:cs typeface="Times New Roman" panose="02020603050405020304" pitchFamily="18" charset="0"/>
              </a:rPr>
              <a:t>(15 min)</a:t>
            </a:r>
            <a:endParaRPr lang="ro-RO" noProof="0" dirty="0">
              <a:latin typeface="+mn-lt"/>
            </a:endParaRPr>
          </a:p>
        </p:txBody>
      </p:sp>
      <p:sp>
        <p:nvSpPr>
          <p:cNvPr id="3" name="Content Placeholder 2">
            <a:extLst>
              <a:ext uri="{FF2B5EF4-FFF2-40B4-BE49-F238E27FC236}">
                <a16:creationId xmlns:a16="http://schemas.microsoft.com/office/drawing/2014/main" id="{39A13785-CD90-7A48-CF78-5118CC6042B3}"/>
              </a:ext>
            </a:extLst>
          </p:cNvPr>
          <p:cNvSpPr>
            <a:spLocks noGrp="1"/>
          </p:cNvSpPr>
          <p:nvPr>
            <p:ph idx="1"/>
          </p:nvPr>
        </p:nvSpPr>
        <p:spPr/>
        <p:txBody>
          <a:bodyPr>
            <a:normAutofit fontScale="92500" lnSpcReduction="10000"/>
          </a:bodyPr>
          <a:lstStyle/>
          <a:p>
            <a:r>
              <a:rPr lang="ro-RO" sz="1800" noProof="0" dirty="0"/>
              <a:t>Grupuri mici, 3-5 persoane</a:t>
            </a:r>
          </a:p>
          <a:p>
            <a:r>
              <a:rPr lang="ro-RO" sz="1800" dirty="0"/>
              <a:t>Se caută și aleg știri, pentru compararea perspectivelor. Teme posibile:</a:t>
            </a:r>
          </a:p>
          <a:p>
            <a:pPr lvl="1"/>
            <a:r>
              <a:rPr lang="ro-RO" sz="1400" noProof="0" dirty="0"/>
              <a:t>Interzicerea </a:t>
            </a:r>
            <a:r>
              <a:rPr lang="ro-RO" sz="1400" noProof="0" dirty="0" err="1"/>
              <a:t>TikTok</a:t>
            </a:r>
            <a:r>
              <a:rPr lang="ro-RO" sz="1400" noProof="0" dirty="0"/>
              <a:t> în anumite țări / dezbateri despre reglementare → presa </a:t>
            </a:r>
            <a:r>
              <a:rPr lang="ro-RO" sz="1400" noProof="0" dirty="0" err="1"/>
              <a:t>tech</a:t>
            </a:r>
            <a:r>
              <a:rPr lang="ro-RO" sz="1400" noProof="0" dirty="0"/>
              <a:t> vs. presă politică vs. canale de opinie</a:t>
            </a:r>
          </a:p>
          <a:p>
            <a:pPr lvl="1"/>
            <a:r>
              <a:rPr lang="ro-RO" sz="1400" noProof="0" dirty="0"/>
              <a:t>Educația sexuală în școli → ONG-uri pro-educație, vs. titluri conservatoare, vs. poziții politice</a:t>
            </a:r>
          </a:p>
          <a:p>
            <a:pPr lvl="1"/>
            <a:r>
              <a:rPr lang="ro-RO" sz="1400" noProof="0" dirty="0"/>
              <a:t>Campanii virale false (ex. „avertisment” despre cipuri în vaccinuri, sau scanări de identitate facială pe </a:t>
            </a:r>
            <a:r>
              <a:rPr lang="ro-RO" sz="1400" noProof="0" dirty="0" err="1"/>
              <a:t>TikTok</a:t>
            </a:r>
            <a:r>
              <a:rPr lang="ro-RO" sz="1400" noProof="0" dirty="0"/>
              <a:t>) → relatări care induc panică vs. </a:t>
            </a:r>
            <a:r>
              <a:rPr lang="ro-RO" sz="1400" noProof="0" dirty="0" err="1"/>
              <a:t>fact-checking</a:t>
            </a:r>
            <a:endParaRPr lang="ro-RO" sz="1400" noProof="0" dirty="0"/>
          </a:p>
          <a:p>
            <a:pPr lvl="1"/>
            <a:r>
              <a:rPr lang="ro-RO" sz="1400" noProof="0" dirty="0"/>
              <a:t>O știre legată de un </a:t>
            </a:r>
            <a:r>
              <a:rPr lang="ro-RO" sz="1400" noProof="0" dirty="0" err="1"/>
              <a:t>influencer</a:t>
            </a:r>
            <a:r>
              <a:rPr lang="ro-RO" sz="1400" noProof="0" dirty="0"/>
              <a:t> cunoscut → vezi cum e prezentat pe </a:t>
            </a:r>
            <a:r>
              <a:rPr lang="ro-RO" sz="1400" noProof="0" dirty="0" err="1"/>
              <a:t>YouTube</a:t>
            </a:r>
            <a:r>
              <a:rPr lang="ro-RO" sz="1400" noProof="0" dirty="0"/>
              <a:t>, în tabloide și în presă „serioasă”</a:t>
            </a:r>
          </a:p>
          <a:p>
            <a:pPr lvl="1"/>
            <a:r>
              <a:rPr lang="ro-RO" sz="1400" noProof="0" dirty="0"/>
              <a:t>Titluri diferite pentru aceeași conferință de presă a unui ministru → ex. Educație, Digitalizare – în diverse </a:t>
            </a:r>
            <a:r>
              <a:rPr lang="ro-RO" sz="1400" dirty="0"/>
              <a:t>p</a:t>
            </a:r>
            <a:r>
              <a:rPr lang="ro-RO" sz="1400" noProof="0" dirty="0" err="1"/>
              <a:t>ublicații</a:t>
            </a:r>
            <a:r>
              <a:rPr lang="ro-RO" sz="1400" noProof="0" dirty="0"/>
              <a:t>/jurnale, posturi de știri</a:t>
            </a:r>
          </a:p>
          <a:p>
            <a:pPr algn="ctr">
              <a:lnSpc>
                <a:spcPct val="107000"/>
              </a:lnSpc>
              <a:spcAft>
                <a:spcPts val="800"/>
              </a:spcAft>
              <a:buSzPct val="100000"/>
              <a:tabLst>
                <a:tab pos="457200" algn="l"/>
              </a:tabLst>
            </a:pPr>
            <a:r>
              <a:rPr lang="ro-RO" sz="2000" dirty="0">
                <a:solidFill>
                  <a:srgbClr val="00B050"/>
                </a:solidFill>
              </a:rPr>
              <a:t>Ce cuvinte cheie apar în titlu? Și ce diferențe?</a:t>
            </a:r>
          </a:p>
          <a:p>
            <a:pPr algn="ctr">
              <a:lnSpc>
                <a:spcPct val="107000"/>
              </a:lnSpc>
              <a:spcAft>
                <a:spcPts val="800"/>
              </a:spcAft>
              <a:buSzPct val="100000"/>
              <a:tabLst>
                <a:tab pos="457200" algn="l"/>
              </a:tabLst>
            </a:pPr>
            <a:r>
              <a:rPr lang="ro-RO" sz="2000" dirty="0">
                <a:solidFill>
                  <a:srgbClr val="00B050"/>
                </a:solidFill>
              </a:rPr>
              <a:t>Ce emoții sau reacții transmit/ generează?</a:t>
            </a:r>
          </a:p>
          <a:p>
            <a:pPr algn="ctr">
              <a:lnSpc>
                <a:spcPct val="107000"/>
              </a:lnSpc>
              <a:spcAft>
                <a:spcPts val="800"/>
              </a:spcAft>
              <a:buSzPct val="100000"/>
              <a:tabLst>
                <a:tab pos="457200" algn="l"/>
              </a:tabLst>
            </a:pPr>
            <a:r>
              <a:rPr lang="ro-RO" sz="2000" dirty="0">
                <a:solidFill>
                  <a:srgbClr val="00B050"/>
                </a:solidFill>
              </a:rPr>
              <a:t>Cine pare să aibă o opinie și cine doar relatează?</a:t>
            </a:r>
          </a:p>
          <a:p>
            <a:pPr algn="ctr">
              <a:lnSpc>
                <a:spcPct val="107000"/>
              </a:lnSpc>
              <a:spcAft>
                <a:spcPts val="800"/>
              </a:spcAft>
              <a:buSzPct val="100000"/>
              <a:tabLst>
                <a:tab pos="457200" algn="l"/>
              </a:tabLst>
            </a:pPr>
            <a:r>
              <a:rPr lang="ro-RO" sz="2000" dirty="0">
                <a:solidFill>
                  <a:srgbClr val="00B050"/>
                </a:solidFill>
              </a:rPr>
              <a:t>Ce e accentuat și ce e omis?</a:t>
            </a:r>
          </a:p>
          <a:p>
            <a:pPr algn="ctr">
              <a:lnSpc>
                <a:spcPct val="107000"/>
              </a:lnSpc>
              <a:spcAft>
                <a:spcPts val="800"/>
              </a:spcAft>
              <a:buSzPct val="100000"/>
              <a:tabLst>
                <a:tab pos="457200" algn="l"/>
              </a:tabLst>
            </a:pPr>
            <a:r>
              <a:rPr lang="ro-RO" sz="2000" dirty="0">
                <a:solidFill>
                  <a:srgbClr val="00B050"/>
                </a:solidFill>
              </a:rPr>
              <a:t>Ce sursă ți se pare mai credibilă? De ce?</a:t>
            </a:r>
          </a:p>
        </p:txBody>
      </p:sp>
    </p:spTree>
    <p:extLst>
      <p:ext uri="{BB962C8B-B14F-4D97-AF65-F5344CB8AC3E}">
        <p14:creationId xmlns:p14="http://schemas.microsoft.com/office/powerpoint/2010/main" val="3296371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FE361F-0A3E-5CA0-1E11-9FC094EE91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26D270-10A2-1E32-1C90-870E5CE8CAC4}"/>
              </a:ext>
            </a:extLst>
          </p:cNvPr>
          <p:cNvSpPr>
            <a:spLocks noGrp="1"/>
          </p:cNvSpPr>
          <p:nvPr>
            <p:ph idx="1"/>
          </p:nvPr>
        </p:nvSpPr>
        <p:spPr/>
        <p:txBody>
          <a:bodyPr>
            <a:normAutofit/>
          </a:bodyPr>
          <a:lstStyle/>
          <a:p>
            <a:pPr algn="ctr">
              <a:lnSpc>
                <a:spcPct val="107000"/>
              </a:lnSpc>
              <a:spcAft>
                <a:spcPts val="800"/>
              </a:spcAft>
              <a:buSzPct val="100000"/>
              <a:tabLst>
                <a:tab pos="457200" algn="l"/>
              </a:tabLst>
            </a:pPr>
            <a:r>
              <a:rPr lang="ro-RO" sz="2400" b="1" noProof="0" dirty="0"/>
              <a:t>Diferența dintre fapt și opinie</a:t>
            </a:r>
          </a:p>
          <a:p>
            <a:pPr algn="ctr">
              <a:lnSpc>
                <a:spcPct val="107000"/>
              </a:lnSpc>
              <a:spcAft>
                <a:spcPts val="800"/>
              </a:spcAft>
              <a:buSzPct val="100000"/>
              <a:tabLst>
                <a:tab pos="457200" algn="l"/>
              </a:tabLst>
            </a:pPr>
            <a:r>
              <a:rPr lang="ro-RO" sz="2400" b="1" noProof="0" dirty="0"/>
              <a:t>Identificarea indiciilor de manipulare, omisiune sau exagerare</a:t>
            </a:r>
          </a:p>
          <a:p>
            <a:pPr lvl="0" algn="just">
              <a:lnSpc>
                <a:spcPct val="107000"/>
              </a:lnSpc>
              <a:spcAft>
                <a:spcPts val="800"/>
              </a:spcAft>
              <a:buSzPct val="100000"/>
              <a:tabLst>
                <a:tab pos="457200" algn="l"/>
              </a:tabLst>
            </a:pPr>
            <a:endParaRPr lang="ro-RO" sz="2400" b="1" kern="100" dirty="0">
              <a:solidFill>
                <a:srgbClr val="7030A0"/>
              </a:solidFill>
              <a:effectLst/>
              <a:ea typeface="Calibri" panose="020F0502020204030204" pitchFamily="34" charset="0"/>
              <a:cs typeface="Times New Roman" panose="02020603050405020304" pitchFamily="18" charset="0"/>
            </a:endParaRPr>
          </a:p>
          <a:p>
            <a:pPr lvl="0" algn="just">
              <a:lnSpc>
                <a:spcPct val="107000"/>
              </a:lnSpc>
              <a:spcAft>
                <a:spcPts val="800"/>
              </a:spcAft>
              <a:buSzPct val="100000"/>
              <a:tabLst>
                <a:tab pos="457200" algn="l"/>
              </a:tabLst>
            </a:pPr>
            <a:r>
              <a:rPr lang="ro-RO" sz="2000" b="1" kern="100" dirty="0">
                <a:solidFill>
                  <a:srgbClr val="7030A0"/>
                </a:solidFill>
                <a:effectLst/>
                <a:ea typeface="Calibri" panose="020F0502020204030204" pitchFamily="34" charset="0"/>
                <a:cs typeface="Times New Roman" panose="02020603050405020304" pitchFamily="18" charset="0"/>
              </a:rPr>
              <a:t>Informația nu circulă neutru </a:t>
            </a:r>
            <a:r>
              <a:rPr lang="ro-RO" sz="2000" kern="100" dirty="0">
                <a:solidFill>
                  <a:srgbClr val="7030A0"/>
                </a:solidFill>
                <a:effectLst/>
                <a:ea typeface="Calibri" panose="020F0502020204030204" pitchFamily="34" charset="0"/>
                <a:cs typeface="Times New Roman" panose="02020603050405020304" pitchFamily="18" charset="0"/>
              </a:rPr>
              <a:t>– fiecare sursă are o perspectivă</a:t>
            </a:r>
            <a:endParaRPr lang="en-US" sz="2000" kern="100" dirty="0">
              <a:solidFill>
                <a:srgbClr val="7030A0"/>
              </a:solidFill>
              <a:effectLst/>
              <a:ea typeface="Calibri" panose="020F0502020204030204" pitchFamily="34" charset="0"/>
              <a:cs typeface="Times New Roman" panose="02020603050405020304" pitchFamily="18" charset="0"/>
            </a:endParaRPr>
          </a:p>
          <a:p>
            <a:pPr lvl="0" algn="just">
              <a:lnSpc>
                <a:spcPct val="107000"/>
              </a:lnSpc>
              <a:spcAft>
                <a:spcPts val="800"/>
              </a:spcAft>
              <a:buSzPct val="100000"/>
              <a:tabLst>
                <a:tab pos="457200" algn="l"/>
              </a:tabLst>
            </a:pPr>
            <a:r>
              <a:rPr lang="ro-RO" sz="2000" kern="100" dirty="0">
                <a:solidFill>
                  <a:srgbClr val="7030A0"/>
                </a:solidFill>
                <a:effectLst/>
                <a:ea typeface="Calibri" panose="020F0502020204030204" pitchFamily="34" charset="0"/>
                <a:cs typeface="Times New Roman" panose="02020603050405020304" pitchFamily="18" charset="0"/>
              </a:rPr>
              <a:t>Ceea ce citim este influențat de limbaj, format, emoție și context</a:t>
            </a:r>
            <a:endParaRPr lang="en-US" sz="2000" kern="100" dirty="0">
              <a:solidFill>
                <a:srgbClr val="7030A0"/>
              </a:solidFill>
              <a:effectLst/>
              <a:ea typeface="Calibri" panose="020F0502020204030204" pitchFamily="34" charset="0"/>
              <a:cs typeface="Times New Roman" panose="02020603050405020304" pitchFamily="18" charset="0"/>
            </a:endParaRPr>
          </a:p>
          <a:p>
            <a:pPr lvl="0" algn="just">
              <a:lnSpc>
                <a:spcPct val="107000"/>
              </a:lnSpc>
              <a:spcAft>
                <a:spcPts val="800"/>
              </a:spcAft>
              <a:buSzPct val="100000"/>
              <a:tabLst>
                <a:tab pos="457200" algn="l"/>
              </a:tabLst>
            </a:pPr>
            <a:r>
              <a:rPr lang="ro-RO" sz="2000" kern="100" dirty="0">
                <a:solidFill>
                  <a:srgbClr val="7030A0"/>
                </a:solidFill>
                <a:effectLst/>
                <a:ea typeface="Calibri" panose="020F0502020204030204" pitchFamily="34" charset="0"/>
                <a:cs typeface="Times New Roman" panose="02020603050405020304" pitchFamily="18" charset="0"/>
              </a:rPr>
              <a:t>Gândirea critică înseamnă să </a:t>
            </a:r>
            <a:r>
              <a:rPr lang="ro-RO" sz="2000" b="1" kern="100" dirty="0">
                <a:solidFill>
                  <a:srgbClr val="7030A0"/>
                </a:solidFill>
                <a:effectLst/>
                <a:ea typeface="Calibri" panose="020F0502020204030204" pitchFamily="34" charset="0"/>
                <a:cs typeface="Times New Roman" panose="02020603050405020304" pitchFamily="18" charset="0"/>
              </a:rPr>
              <a:t>comparăm și să ne întrebăm </a:t>
            </a:r>
            <a:r>
              <a:rPr lang="ro-RO" sz="2000" kern="100" dirty="0">
                <a:solidFill>
                  <a:srgbClr val="7030A0"/>
                </a:solidFill>
                <a:effectLst/>
                <a:ea typeface="Calibri" panose="020F0502020204030204" pitchFamily="34" charset="0"/>
                <a:cs typeface="Times New Roman" panose="02020603050405020304" pitchFamily="18" charset="0"/>
              </a:rPr>
              <a:t>„ce lipsește?” și „cine spune asta și de ce?”</a:t>
            </a:r>
            <a:endParaRPr lang="en-US" sz="2000" kern="100" dirty="0">
              <a:solidFill>
                <a:srgbClr val="7030A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3791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11E56985-0CBA-7BF6-8FDE-5AE2BD35A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64870-AB0E-2046-92EE-E703D419772B}"/>
              </a:ext>
            </a:extLst>
          </p:cNvPr>
          <p:cNvSpPr>
            <a:spLocks noGrp="1"/>
          </p:cNvSpPr>
          <p:nvPr>
            <p:ph type="title"/>
          </p:nvPr>
        </p:nvSpPr>
        <p:spPr>
          <a:solidFill>
            <a:schemeClr val="bg2"/>
          </a:solidFill>
        </p:spPr>
        <p:txBody>
          <a:bodyPr>
            <a:normAutofit/>
          </a:bodyPr>
          <a:lstStyle/>
          <a:p>
            <a:r>
              <a:rPr lang="ro-RO" sz="1800" b="1" noProof="0" dirty="0">
                <a:effectLst/>
                <a:latin typeface="+mn-lt"/>
                <a:ea typeface="Calibri" panose="020F0502020204030204" pitchFamily="34" charset="0"/>
                <a:cs typeface="Times New Roman" panose="02020603050405020304" pitchFamily="18" charset="0"/>
              </a:rPr>
              <a:t>2. Interpretarea și evaluarea informațiilor online</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2.4. </a:t>
            </a:r>
            <a:r>
              <a:rPr lang="ro-RO" sz="1800" b="1" kern="100" dirty="0">
                <a:solidFill>
                  <a:srgbClr val="0070C0"/>
                </a:solidFill>
                <a:effectLst/>
                <a:latin typeface="+mn-lt"/>
                <a:ea typeface="Calibri" panose="020F0502020204030204" pitchFamily="34" charset="0"/>
                <a:cs typeface="Times New Roman" panose="02020603050405020304" pitchFamily="18" charset="0"/>
              </a:rPr>
              <a:t>Joc interactiv: Votează impactul</a:t>
            </a:r>
            <a:r>
              <a:rPr lang="ro-RO" sz="1800"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(20 min)</a:t>
            </a:r>
            <a:endParaRPr lang="ro-RO" noProof="0" dirty="0">
              <a:latin typeface="+mn-lt"/>
            </a:endParaRPr>
          </a:p>
        </p:txBody>
      </p:sp>
      <p:sp>
        <p:nvSpPr>
          <p:cNvPr id="3" name="Content Placeholder 2">
            <a:extLst>
              <a:ext uri="{FF2B5EF4-FFF2-40B4-BE49-F238E27FC236}">
                <a16:creationId xmlns:a16="http://schemas.microsoft.com/office/drawing/2014/main" id="{15BBE653-6A2A-3E39-A324-773ED57E518F}"/>
              </a:ext>
            </a:extLst>
          </p:cNvPr>
          <p:cNvSpPr>
            <a:spLocks noGrp="1"/>
          </p:cNvSpPr>
          <p:nvPr>
            <p:ph idx="1"/>
          </p:nvPr>
        </p:nvSpPr>
        <p:spPr/>
        <p:txBody>
          <a:bodyPr>
            <a:normAutofit/>
          </a:bodyPr>
          <a:lstStyle/>
          <a:p>
            <a:r>
              <a:rPr lang="ro-RO" sz="2000" noProof="0" dirty="0"/>
              <a:t>Grupuri mici, 3-5 persoane</a:t>
            </a:r>
          </a:p>
          <a:p>
            <a:r>
              <a:rPr lang="ro-RO" sz="2000" dirty="0"/>
              <a:t>Se caută și aleg conținuturi digitale, care se clasifică în funcție de </a:t>
            </a:r>
            <a:r>
              <a:rPr lang="ro-RO" sz="2000" b="1" dirty="0"/>
              <a:t>credibilitate, intenție și impact</a:t>
            </a:r>
            <a:endParaRPr lang="ro-RO" sz="2000" b="1" dirty="0">
              <a:solidFill>
                <a:srgbClr val="00B050"/>
              </a:solidFill>
            </a:endParaRPr>
          </a:p>
          <a:p>
            <a:pPr algn="ctr">
              <a:lnSpc>
                <a:spcPct val="107000"/>
              </a:lnSpc>
              <a:spcAft>
                <a:spcPts val="800"/>
              </a:spcAft>
              <a:buSzPct val="100000"/>
              <a:tabLst>
                <a:tab pos="457200" algn="l"/>
              </a:tabLst>
            </a:pPr>
            <a:r>
              <a:rPr lang="ro-RO" sz="2000" dirty="0">
                <a:solidFill>
                  <a:srgbClr val="00B050"/>
                </a:solidFill>
              </a:rPr>
              <a:t>Ce criterii ai folosit pentru a decide că este manipulare sau nu?</a:t>
            </a:r>
          </a:p>
          <a:p>
            <a:pPr algn="ctr">
              <a:lnSpc>
                <a:spcPct val="107000"/>
              </a:lnSpc>
              <a:spcAft>
                <a:spcPts val="800"/>
              </a:spcAft>
              <a:buSzPct val="100000"/>
              <a:tabLst>
                <a:tab pos="457200" algn="l"/>
              </a:tabLst>
            </a:pPr>
            <a:r>
              <a:rPr lang="ro-RO" sz="2000" dirty="0">
                <a:solidFill>
                  <a:srgbClr val="00B050"/>
                </a:solidFill>
              </a:rPr>
              <a:t>Ce emoții produce acel conținut? A influențat asta percepția ta?</a:t>
            </a:r>
          </a:p>
          <a:p>
            <a:pPr algn="ctr">
              <a:lnSpc>
                <a:spcPct val="107000"/>
              </a:lnSpc>
              <a:spcAft>
                <a:spcPts val="800"/>
              </a:spcAft>
              <a:buSzPct val="100000"/>
              <a:tabLst>
                <a:tab pos="457200" algn="l"/>
              </a:tabLst>
            </a:pPr>
            <a:r>
              <a:rPr lang="ro-RO" sz="2000" dirty="0">
                <a:solidFill>
                  <a:srgbClr val="00B050"/>
                </a:solidFill>
              </a:rPr>
              <a:t>Ai văzut postarea respectivă în </a:t>
            </a:r>
            <a:r>
              <a:rPr lang="ro-RO" sz="2000" dirty="0" err="1">
                <a:solidFill>
                  <a:srgbClr val="00B050"/>
                </a:solidFill>
              </a:rPr>
              <a:t>feed</a:t>
            </a:r>
            <a:r>
              <a:rPr lang="ro-RO" sz="2000" dirty="0">
                <a:solidFill>
                  <a:srgbClr val="00B050"/>
                </a:solidFill>
              </a:rPr>
              <a:t>-ul tău? De ce crezi că a fost promovată?</a:t>
            </a:r>
          </a:p>
        </p:txBody>
      </p:sp>
    </p:spTree>
    <p:extLst>
      <p:ext uri="{BB962C8B-B14F-4D97-AF65-F5344CB8AC3E}">
        <p14:creationId xmlns:p14="http://schemas.microsoft.com/office/powerpoint/2010/main" val="1826235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2BBB7-9D76-21FA-55C7-184440BE82EE}"/>
              </a:ext>
            </a:extLst>
          </p:cNvPr>
          <p:cNvSpPr>
            <a:spLocks noGrp="1"/>
          </p:cNvSpPr>
          <p:nvPr>
            <p:ph idx="1"/>
          </p:nvPr>
        </p:nvSpPr>
        <p:spPr/>
        <p:txBody>
          <a:bodyPr>
            <a:normAutofit/>
          </a:bodyPr>
          <a:lstStyle/>
          <a:p>
            <a:r>
              <a:rPr lang="ro-RO" sz="2400" noProof="0" dirty="0"/>
              <a:t>Nu tot ce este fals pe internet este dezinformare. Unele sunt greșeli, altele sunt opinii părtinitoare, iar unele sunt create cu intenția clară de a influența</a:t>
            </a:r>
          </a:p>
          <a:p>
            <a:endParaRPr lang="ro-RO" sz="2400" dirty="0"/>
          </a:p>
          <a:p>
            <a:r>
              <a:rPr lang="ro-RO" sz="2400" noProof="0" dirty="0"/>
              <a:t>Tipuri de informații problematice:</a:t>
            </a:r>
          </a:p>
          <a:p>
            <a:pPr lvl="1"/>
            <a:r>
              <a:rPr lang="ro-RO" sz="2000" noProof="0" dirty="0">
                <a:highlight>
                  <a:srgbClr val="C0C0C0"/>
                </a:highlight>
              </a:rPr>
              <a:t>Greșeală (inexactitate) </a:t>
            </a:r>
            <a:r>
              <a:rPr lang="ro-RO" sz="2000" noProof="0" dirty="0"/>
              <a:t>– cineva scrie sau postează ceva eronat, fără intenție</a:t>
            </a:r>
          </a:p>
          <a:p>
            <a:pPr lvl="1"/>
            <a:r>
              <a:rPr lang="ro-RO" sz="2000" noProof="0" dirty="0">
                <a:highlight>
                  <a:srgbClr val="00FFFF"/>
                </a:highlight>
              </a:rPr>
              <a:t>Interpretare părtinitoare (</a:t>
            </a:r>
            <a:r>
              <a:rPr lang="ro-RO" sz="2000" noProof="0" dirty="0" err="1">
                <a:highlight>
                  <a:srgbClr val="00FFFF"/>
                </a:highlight>
              </a:rPr>
              <a:t>bias</a:t>
            </a:r>
            <a:r>
              <a:rPr lang="ro-RO" sz="2000" noProof="0" dirty="0">
                <a:highlight>
                  <a:srgbClr val="00FFFF"/>
                </a:highlight>
              </a:rPr>
              <a:t>) </a:t>
            </a:r>
            <a:r>
              <a:rPr lang="ro-RO" sz="2000" noProof="0" dirty="0"/>
              <a:t>– un fapt real, dar prezentat selectiv sau exagerat</a:t>
            </a:r>
          </a:p>
          <a:p>
            <a:pPr lvl="1"/>
            <a:r>
              <a:rPr lang="ro-RO" sz="2000" noProof="0" dirty="0">
                <a:solidFill>
                  <a:schemeClr val="bg1"/>
                </a:solidFill>
                <a:highlight>
                  <a:srgbClr val="FF0000"/>
                </a:highlight>
              </a:rPr>
              <a:t>Dezinformare</a:t>
            </a:r>
            <a:r>
              <a:rPr lang="ro-RO" sz="2000" noProof="0" dirty="0"/>
              <a:t> – conținut fals creat și distribuit intenționat ca să manipuleze</a:t>
            </a:r>
          </a:p>
          <a:p>
            <a:pPr lvl="1"/>
            <a:endParaRPr lang="ro-RO" sz="2000" dirty="0"/>
          </a:p>
          <a:p>
            <a:r>
              <a:rPr lang="ro-RO" sz="2400" noProof="0" dirty="0"/>
              <a:t>Când găsești o informație online, oprește-te o secundă și întreabă-te: </a:t>
            </a:r>
            <a:r>
              <a:rPr lang="ro-RO" sz="2400" dirty="0">
                <a:solidFill>
                  <a:srgbClr val="7030A0"/>
                </a:solidFill>
              </a:rPr>
              <a:t>c</a:t>
            </a:r>
            <a:r>
              <a:rPr lang="ro-RO" sz="2400" noProof="0" dirty="0" err="1">
                <a:solidFill>
                  <a:srgbClr val="7030A0"/>
                </a:solidFill>
              </a:rPr>
              <a:t>ine</a:t>
            </a:r>
            <a:r>
              <a:rPr lang="ro-RO" sz="2400" noProof="0" dirty="0">
                <a:solidFill>
                  <a:srgbClr val="7030A0"/>
                </a:solidFill>
              </a:rPr>
              <a:t> a publicat această informație?, pot verifica în altă parte?, sună prea emoțional sau prea incredibil?, se bazează pe fapte sau doar pe opinii?</a:t>
            </a:r>
          </a:p>
          <a:p>
            <a:pPr lvl="1"/>
            <a:endParaRPr lang="ro-RO" sz="2000" noProof="0" dirty="0"/>
          </a:p>
        </p:txBody>
      </p:sp>
      <p:sp>
        <p:nvSpPr>
          <p:cNvPr id="6" name="Title 1">
            <a:extLst>
              <a:ext uri="{FF2B5EF4-FFF2-40B4-BE49-F238E27FC236}">
                <a16:creationId xmlns:a16="http://schemas.microsoft.com/office/drawing/2014/main" id="{C275615C-ED7D-4F8A-F6B3-7181F55BA783}"/>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3. Verificarea informațiilor și combaterea dezinformării - </a:t>
            </a:r>
            <a:r>
              <a:rPr lang="ro-RO" sz="1800" b="1" dirty="0">
                <a:solidFill>
                  <a:srgbClr val="7030A0"/>
                </a:solidFill>
                <a:effectLst/>
                <a:latin typeface="+mn-lt"/>
                <a:ea typeface="Calibri" panose="020F0502020204030204" pitchFamily="34" charset="0"/>
                <a:cs typeface="Times New Roman" panose="02020603050405020304" pitchFamily="18" charset="0"/>
              </a:rPr>
              <a:t>Instrumente (</a:t>
            </a:r>
            <a:r>
              <a:rPr lang="ro-RO" sz="1800" b="1" dirty="0" err="1">
                <a:solidFill>
                  <a:srgbClr val="7030A0"/>
                </a:solidFill>
                <a:effectLst/>
                <a:latin typeface="+mn-lt"/>
                <a:ea typeface="Calibri" panose="020F0502020204030204" pitchFamily="34" charset="0"/>
                <a:cs typeface="Times New Roman" panose="02020603050405020304" pitchFamily="18" charset="0"/>
              </a:rPr>
              <a:t>fact-checking</a:t>
            </a:r>
            <a:r>
              <a:rPr lang="ro-RO" sz="1800" b="1" dirty="0">
                <a:solidFill>
                  <a:srgbClr val="7030A0"/>
                </a:solidFill>
                <a:effectLst/>
                <a:latin typeface="+mn-lt"/>
                <a:ea typeface="Calibri" panose="020F0502020204030204" pitchFamily="34" charset="0"/>
                <a:cs typeface="Times New Roman" panose="02020603050405020304" pitchFamily="18" charset="0"/>
              </a:rPr>
              <a:t>)</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3.1. </a:t>
            </a:r>
            <a:r>
              <a:rPr lang="ro-RO" sz="1800" b="1" kern="100" dirty="0">
                <a:solidFill>
                  <a:srgbClr val="0070C0"/>
                </a:solidFill>
                <a:effectLst/>
                <a:latin typeface="+mn-lt"/>
                <a:ea typeface="Calibri" panose="020F0502020204030204" pitchFamily="34" charset="0"/>
                <a:cs typeface="Times New Roman" panose="02020603050405020304" pitchFamily="18" charset="0"/>
              </a:rPr>
              <a:t>Prezentare: Cum recunoaștem informațiile false?</a:t>
            </a:r>
            <a:r>
              <a:rPr lang="ro-RO" sz="1800"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3340782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8229C-4787-D3C6-5408-CA79704E6D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10E5C-8711-909B-2E84-11080AD08367}"/>
              </a:ext>
            </a:extLst>
          </p:cNvPr>
          <p:cNvSpPr>
            <a:spLocks noGrp="1"/>
          </p:cNvSpPr>
          <p:nvPr>
            <p:ph idx="1"/>
          </p:nvPr>
        </p:nvSpPr>
        <p:spPr/>
        <p:txBody>
          <a:bodyPr>
            <a:normAutofit/>
          </a:bodyPr>
          <a:lstStyle/>
          <a:p>
            <a:r>
              <a:rPr lang="ro-RO" sz="2400" noProof="0" dirty="0"/>
              <a:t>Când găsești o informație online, oprește-te o secundă și întreabă-te: </a:t>
            </a:r>
            <a:r>
              <a:rPr lang="ro-RO" sz="2400" noProof="0" dirty="0">
                <a:solidFill>
                  <a:srgbClr val="7030A0"/>
                </a:solidFill>
              </a:rPr>
              <a:t>e actuală? e relevantă? cine o spune? pare corectă? și... de ce există? </a:t>
            </a:r>
          </a:p>
          <a:p>
            <a:pPr marL="0" indent="0" algn="ctr">
              <a:buNone/>
            </a:pPr>
            <a:r>
              <a:rPr lang="ro-RO" sz="2400" noProof="0" dirty="0">
                <a:solidFill>
                  <a:srgbClr val="7030A0"/>
                </a:solidFill>
              </a:rPr>
              <a:t>Dacă nu trece testul CRAAP, nu te baza pe ea</a:t>
            </a:r>
          </a:p>
          <a:p>
            <a:pPr lvl="1"/>
            <a:r>
              <a:rPr lang="ro-RO" sz="1800" noProof="0" dirty="0"/>
              <a:t>Actualitate – cât de recentă e informația?</a:t>
            </a:r>
          </a:p>
          <a:p>
            <a:pPr lvl="1"/>
            <a:r>
              <a:rPr lang="ro-RO" sz="1800" noProof="0" dirty="0"/>
              <a:t>Relevanță – chiar are legătură cu ce caut?</a:t>
            </a:r>
          </a:p>
          <a:p>
            <a:pPr lvl="1"/>
            <a:r>
              <a:rPr lang="ro-RO" sz="1800" noProof="0" dirty="0"/>
              <a:t>Autoritate – cine a scris/ publicat?</a:t>
            </a:r>
          </a:p>
          <a:p>
            <a:pPr lvl="1"/>
            <a:r>
              <a:rPr lang="ro-RO" sz="1800" noProof="0" dirty="0"/>
              <a:t>Acuratețe – e bine documentată? Are greșeli?</a:t>
            </a:r>
          </a:p>
          <a:p>
            <a:pPr lvl="1"/>
            <a:r>
              <a:rPr lang="ro-RO" sz="1800" noProof="0" dirty="0"/>
              <a:t>Scop – de ce există? Să informeze sau să influențeze?</a:t>
            </a:r>
          </a:p>
        </p:txBody>
      </p:sp>
    </p:spTree>
    <p:extLst>
      <p:ext uri="{BB962C8B-B14F-4D97-AF65-F5344CB8AC3E}">
        <p14:creationId xmlns:p14="http://schemas.microsoft.com/office/powerpoint/2010/main" val="2371258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117D77-E424-42E7-D635-F090BD255BD0}"/>
              </a:ext>
            </a:extLst>
          </p:cNvPr>
          <p:cNvSpPr>
            <a:spLocks noGrp="1"/>
          </p:cNvSpPr>
          <p:nvPr>
            <p:ph idx="1"/>
          </p:nvPr>
        </p:nvSpPr>
        <p:spPr>
          <a:xfrm>
            <a:off x="838200" y="782377"/>
            <a:ext cx="10515600" cy="4351338"/>
          </a:xfrm>
        </p:spPr>
        <p:txBody>
          <a:bodyPr>
            <a:normAutofit fontScale="92500" lnSpcReduction="10000"/>
          </a:bodyPr>
          <a:lstStyle/>
          <a:p>
            <a:pPr>
              <a:buNone/>
            </a:pPr>
            <a:r>
              <a:rPr lang="ro-RO" noProof="0" dirty="0"/>
              <a:t>Here’s </a:t>
            </a:r>
            <a:r>
              <a:rPr lang="ro-RO" noProof="0" dirty="0" err="1"/>
              <a:t>how</a:t>
            </a:r>
            <a:r>
              <a:rPr lang="ro-RO" noProof="0" dirty="0"/>
              <a:t> </a:t>
            </a:r>
            <a:r>
              <a:rPr lang="ro-RO" noProof="0" dirty="0" err="1"/>
              <a:t>to</a:t>
            </a:r>
            <a:r>
              <a:rPr lang="ro-RO" noProof="0" dirty="0"/>
              <a:t> decide </a:t>
            </a:r>
            <a:r>
              <a:rPr lang="ro-RO" noProof="0" dirty="0" err="1"/>
              <a:t>whether</a:t>
            </a:r>
            <a:r>
              <a:rPr lang="ro-RO" noProof="0" dirty="0"/>
              <a:t> a </a:t>
            </a:r>
            <a:r>
              <a:rPr lang="ro-RO" noProof="0" dirty="0" err="1"/>
              <a:t>source</a:t>
            </a:r>
            <a:r>
              <a:rPr lang="ro-RO" noProof="0" dirty="0"/>
              <a:t> </a:t>
            </a:r>
            <a:r>
              <a:rPr lang="ro-RO" noProof="0" dirty="0" err="1"/>
              <a:t>should</a:t>
            </a:r>
            <a:r>
              <a:rPr lang="ro-RO" noProof="0" dirty="0"/>
              <a:t> </a:t>
            </a:r>
            <a:r>
              <a:rPr lang="ro-RO" noProof="0" dirty="0" err="1"/>
              <a:t>be</a:t>
            </a:r>
            <a:r>
              <a:rPr lang="ro-RO" noProof="0" dirty="0"/>
              <a:t> </a:t>
            </a:r>
            <a:r>
              <a:rPr lang="ro-RO" noProof="0" dirty="0" err="1"/>
              <a:t>trusted</a:t>
            </a:r>
            <a:r>
              <a:rPr lang="ro-RO" noProof="0" dirty="0"/>
              <a:t>:</a:t>
            </a:r>
          </a:p>
          <a:p>
            <a:pPr>
              <a:buFont typeface="+mj-lt"/>
              <a:buAutoNum type="arabicPeriod"/>
            </a:pPr>
            <a:r>
              <a:rPr lang="ro-RO" b="1" noProof="0" dirty="0"/>
              <a:t>The story</a:t>
            </a:r>
            <a:r>
              <a:rPr lang="ro-RO" noProof="0" dirty="0"/>
              <a:t> – </a:t>
            </a:r>
            <a:r>
              <a:rPr lang="ro-RO" noProof="0" dirty="0" err="1"/>
              <a:t>where</a:t>
            </a:r>
            <a:r>
              <a:rPr lang="ro-RO" noProof="0" dirty="0"/>
              <a:t> </a:t>
            </a:r>
            <a:r>
              <a:rPr lang="ro-RO" noProof="0" dirty="0" err="1"/>
              <a:t>did</a:t>
            </a:r>
            <a:r>
              <a:rPr lang="ro-RO" noProof="0" dirty="0"/>
              <a:t> </a:t>
            </a:r>
            <a:r>
              <a:rPr lang="ro-RO" noProof="0" dirty="0" err="1"/>
              <a:t>the</a:t>
            </a:r>
            <a:r>
              <a:rPr lang="ro-RO" noProof="0" dirty="0"/>
              <a:t> story come </a:t>
            </a:r>
            <a:r>
              <a:rPr lang="ro-RO" noProof="0" dirty="0" err="1"/>
              <a:t>from</a:t>
            </a:r>
            <a:r>
              <a:rPr lang="ro-RO" noProof="0" dirty="0"/>
              <a:t>?</a:t>
            </a:r>
          </a:p>
          <a:p>
            <a:pPr>
              <a:buFont typeface="+mj-lt"/>
              <a:buAutoNum type="arabicPeriod"/>
            </a:pPr>
            <a:r>
              <a:rPr lang="ro-RO" b="1" noProof="0" dirty="0"/>
              <a:t>The </a:t>
            </a:r>
            <a:r>
              <a:rPr lang="ro-RO" b="1" noProof="0" dirty="0" err="1"/>
              <a:t>author</a:t>
            </a:r>
            <a:r>
              <a:rPr lang="ro-RO" noProof="0" dirty="0"/>
              <a:t> – </a:t>
            </a:r>
            <a:r>
              <a:rPr lang="ro-RO" noProof="0" dirty="0" err="1"/>
              <a:t>who</a:t>
            </a:r>
            <a:r>
              <a:rPr lang="ro-RO" noProof="0" dirty="0"/>
              <a:t> </a:t>
            </a:r>
            <a:r>
              <a:rPr lang="ro-RO" noProof="0" dirty="0" err="1"/>
              <a:t>is</a:t>
            </a:r>
            <a:r>
              <a:rPr lang="ro-RO" noProof="0" dirty="0"/>
              <a:t> </a:t>
            </a:r>
            <a:r>
              <a:rPr lang="ro-RO" noProof="0" dirty="0" err="1"/>
              <a:t>telling</a:t>
            </a:r>
            <a:r>
              <a:rPr lang="ro-RO" noProof="0" dirty="0"/>
              <a:t> </a:t>
            </a:r>
            <a:r>
              <a:rPr lang="ro-RO" noProof="0" dirty="0" err="1"/>
              <a:t>this</a:t>
            </a:r>
            <a:r>
              <a:rPr lang="ro-RO" noProof="0" dirty="0"/>
              <a:t> story, and </a:t>
            </a:r>
            <a:r>
              <a:rPr lang="ro-RO" noProof="0" dirty="0" err="1"/>
              <a:t>what</a:t>
            </a:r>
            <a:r>
              <a:rPr lang="ro-RO" noProof="0" dirty="0"/>
              <a:t> do </a:t>
            </a:r>
            <a:r>
              <a:rPr lang="ro-RO" noProof="0" dirty="0" err="1"/>
              <a:t>you</a:t>
            </a:r>
            <a:r>
              <a:rPr lang="ro-RO" noProof="0" dirty="0"/>
              <a:t> </a:t>
            </a:r>
            <a:r>
              <a:rPr lang="ro-RO" noProof="0" dirty="0" err="1"/>
              <a:t>know</a:t>
            </a:r>
            <a:r>
              <a:rPr lang="ro-RO" noProof="0" dirty="0"/>
              <a:t> </a:t>
            </a:r>
            <a:r>
              <a:rPr lang="ro-RO" noProof="0" dirty="0" err="1"/>
              <a:t>about</a:t>
            </a:r>
            <a:r>
              <a:rPr lang="ro-RO" noProof="0" dirty="0"/>
              <a:t> </a:t>
            </a:r>
            <a:r>
              <a:rPr lang="ro-RO" noProof="0" dirty="0" err="1"/>
              <a:t>them</a:t>
            </a:r>
            <a:r>
              <a:rPr lang="ro-RO" noProof="0" dirty="0"/>
              <a:t>? </a:t>
            </a:r>
            <a:r>
              <a:rPr lang="ro-RO" noProof="0" dirty="0" err="1"/>
              <a:t>They</a:t>
            </a:r>
            <a:r>
              <a:rPr lang="ro-RO" noProof="0" dirty="0"/>
              <a:t> </a:t>
            </a:r>
            <a:r>
              <a:rPr lang="ro-RO" noProof="0" dirty="0" err="1"/>
              <a:t>may</a:t>
            </a:r>
            <a:r>
              <a:rPr lang="ro-RO" noProof="0" dirty="0"/>
              <a:t> </a:t>
            </a:r>
            <a:r>
              <a:rPr lang="ro-RO" noProof="0" dirty="0" err="1"/>
              <a:t>have</a:t>
            </a:r>
            <a:r>
              <a:rPr lang="ro-RO" noProof="0" dirty="0"/>
              <a:t> a </a:t>
            </a:r>
            <a:r>
              <a:rPr lang="ro-RO" noProof="0" dirty="0" err="1"/>
              <a:t>reason</a:t>
            </a:r>
            <a:r>
              <a:rPr lang="ro-RO" noProof="0" dirty="0"/>
              <a:t> for </a:t>
            </a:r>
            <a:r>
              <a:rPr lang="ro-RO" noProof="0" dirty="0" err="1"/>
              <a:t>sharing</a:t>
            </a:r>
            <a:r>
              <a:rPr lang="ro-RO" noProof="0" dirty="0"/>
              <a:t> or </a:t>
            </a:r>
            <a:r>
              <a:rPr lang="ro-RO" noProof="0" dirty="0" err="1"/>
              <a:t>might</a:t>
            </a:r>
            <a:r>
              <a:rPr lang="ro-RO" noProof="0" dirty="0"/>
              <a:t> </a:t>
            </a:r>
            <a:r>
              <a:rPr lang="ro-RO" noProof="0" dirty="0" err="1"/>
              <a:t>have</a:t>
            </a:r>
            <a:r>
              <a:rPr lang="ro-RO" noProof="0" dirty="0"/>
              <a:t> made </a:t>
            </a:r>
            <a:r>
              <a:rPr lang="ro-RO" noProof="0" dirty="0" err="1"/>
              <a:t>mistakes</a:t>
            </a:r>
            <a:r>
              <a:rPr lang="ro-RO" noProof="0" dirty="0"/>
              <a:t>. </a:t>
            </a:r>
            <a:r>
              <a:rPr lang="ro-RO" noProof="0" dirty="0" err="1"/>
              <a:t>Journalists</a:t>
            </a:r>
            <a:r>
              <a:rPr lang="ro-RO" noProof="0" dirty="0"/>
              <a:t> </a:t>
            </a:r>
            <a:r>
              <a:rPr lang="ro-RO" noProof="0" dirty="0" err="1"/>
              <a:t>make</a:t>
            </a:r>
            <a:r>
              <a:rPr lang="ro-RO" noProof="0" dirty="0"/>
              <a:t> sure </a:t>
            </a:r>
            <a:r>
              <a:rPr lang="ro-RO" noProof="0" dirty="0" err="1"/>
              <a:t>they</a:t>
            </a:r>
            <a:r>
              <a:rPr lang="ro-RO" noProof="0" dirty="0"/>
              <a:t> </a:t>
            </a:r>
            <a:r>
              <a:rPr lang="ro-RO" noProof="0" dirty="0" err="1"/>
              <a:t>have</a:t>
            </a:r>
            <a:r>
              <a:rPr lang="ro-RO" noProof="0" dirty="0"/>
              <a:t> at </a:t>
            </a:r>
            <a:r>
              <a:rPr lang="ro-RO" noProof="0" dirty="0" err="1"/>
              <a:t>least</a:t>
            </a:r>
            <a:r>
              <a:rPr lang="ro-RO" noProof="0" dirty="0"/>
              <a:t> </a:t>
            </a:r>
            <a:r>
              <a:rPr lang="ro-RO" noProof="0" dirty="0" err="1"/>
              <a:t>two</a:t>
            </a:r>
            <a:r>
              <a:rPr lang="ro-RO" noProof="0" dirty="0"/>
              <a:t> </a:t>
            </a:r>
            <a:r>
              <a:rPr lang="ro-RO" noProof="0" dirty="0" err="1"/>
              <a:t>sources</a:t>
            </a:r>
            <a:r>
              <a:rPr lang="ro-RO" noProof="0" dirty="0"/>
              <a:t> </a:t>
            </a:r>
            <a:r>
              <a:rPr lang="ro-RO" noProof="0" dirty="0" err="1"/>
              <a:t>to</a:t>
            </a:r>
            <a:r>
              <a:rPr lang="ro-RO" noProof="0" dirty="0"/>
              <a:t> </a:t>
            </a:r>
            <a:r>
              <a:rPr lang="ro-RO" noProof="0" dirty="0" err="1"/>
              <a:t>verify</a:t>
            </a:r>
            <a:r>
              <a:rPr lang="ro-RO" noProof="0" dirty="0"/>
              <a:t> a story</a:t>
            </a:r>
          </a:p>
          <a:p>
            <a:pPr>
              <a:buFont typeface="+mj-lt"/>
              <a:buAutoNum type="arabicPeriod"/>
            </a:pPr>
            <a:r>
              <a:rPr lang="ro-RO" b="1" noProof="0" dirty="0" err="1"/>
              <a:t>Fact</a:t>
            </a:r>
            <a:r>
              <a:rPr lang="ro-RO" b="1" noProof="0" dirty="0"/>
              <a:t> </a:t>
            </a:r>
            <a:r>
              <a:rPr lang="ro-RO" b="1" noProof="0" dirty="0" err="1"/>
              <a:t>check</a:t>
            </a:r>
            <a:r>
              <a:rPr lang="ro-RO" noProof="0" dirty="0"/>
              <a:t> – </a:t>
            </a:r>
            <a:r>
              <a:rPr lang="ro-RO" noProof="0" dirty="0" err="1"/>
              <a:t>does</a:t>
            </a:r>
            <a:r>
              <a:rPr lang="ro-RO" noProof="0" dirty="0"/>
              <a:t> </a:t>
            </a:r>
            <a:r>
              <a:rPr lang="ro-RO" noProof="0" dirty="0" err="1"/>
              <a:t>all</a:t>
            </a:r>
            <a:r>
              <a:rPr lang="ro-RO" noProof="0" dirty="0"/>
              <a:t> </a:t>
            </a:r>
            <a:r>
              <a:rPr lang="ro-RO" noProof="0" dirty="0" err="1"/>
              <a:t>the</a:t>
            </a:r>
            <a:r>
              <a:rPr lang="ro-RO" noProof="0" dirty="0"/>
              <a:t> </a:t>
            </a:r>
            <a:r>
              <a:rPr lang="ro-RO" noProof="0" dirty="0" err="1"/>
              <a:t>evidence</a:t>
            </a:r>
            <a:r>
              <a:rPr lang="ro-RO" noProof="0" dirty="0"/>
              <a:t> </a:t>
            </a:r>
            <a:r>
              <a:rPr lang="ro-RO" noProof="0" dirty="0" err="1"/>
              <a:t>add</a:t>
            </a:r>
            <a:r>
              <a:rPr lang="ro-RO" noProof="0" dirty="0"/>
              <a:t> </a:t>
            </a:r>
            <a:r>
              <a:rPr lang="ro-RO" noProof="0" dirty="0" err="1"/>
              <a:t>up</a:t>
            </a:r>
            <a:r>
              <a:rPr lang="ro-RO" noProof="0" dirty="0"/>
              <a:t>? </a:t>
            </a:r>
            <a:r>
              <a:rPr lang="ro-RO" noProof="0" dirty="0" err="1"/>
              <a:t>See</a:t>
            </a:r>
            <a:r>
              <a:rPr lang="ro-RO" noProof="0" dirty="0"/>
              <a:t> </a:t>
            </a:r>
            <a:r>
              <a:rPr lang="ro-RO" noProof="0" dirty="0" err="1"/>
              <a:t>if</a:t>
            </a:r>
            <a:r>
              <a:rPr lang="ro-RO" noProof="0" dirty="0"/>
              <a:t> </a:t>
            </a:r>
            <a:r>
              <a:rPr lang="ro-RO" noProof="0" dirty="0" err="1"/>
              <a:t>there</a:t>
            </a:r>
            <a:r>
              <a:rPr lang="ro-RO" noProof="0" dirty="0"/>
              <a:t> are </a:t>
            </a:r>
            <a:r>
              <a:rPr lang="ro-RO" noProof="0" dirty="0" err="1"/>
              <a:t>any</a:t>
            </a:r>
            <a:r>
              <a:rPr lang="ro-RO" noProof="0" dirty="0"/>
              <a:t> </a:t>
            </a:r>
            <a:r>
              <a:rPr lang="ro-RO" noProof="0" dirty="0" err="1"/>
              <a:t>first</a:t>
            </a:r>
            <a:r>
              <a:rPr lang="ro-RO" noProof="0" dirty="0"/>
              <a:t>-hand </a:t>
            </a:r>
            <a:r>
              <a:rPr lang="ro-RO" noProof="0" dirty="0" err="1"/>
              <a:t>accounts</a:t>
            </a:r>
            <a:r>
              <a:rPr lang="ro-RO" noProof="0" dirty="0"/>
              <a:t> and </a:t>
            </a:r>
            <a:r>
              <a:rPr lang="ro-RO" noProof="0" dirty="0" err="1"/>
              <a:t>if</a:t>
            </a:r>
            <a:r>
              <a:rPr lang="ro-RO" noProof="0" dirty="0"/>
              <a:t> </a:t>
            </a:r>
            <a:r>
              <a:rPr lang="ro-RO" noProof="0" dirty="0" err="1"/>
              <a:t>the</a:t>
            </a:r>
            <a:r>
              <a:rPr lang="ro-RO" noProof="0" dirty="0"/>
              <a:t> </a:t>
            </a:r>
            <a:r>
              <a:rPr lang="ro-RO" noProof="0" dirty="0" err="1"/>
              <a:t>facts</a:t>
            </a:r>
            <a:r>
              <a:rPr lang="ro-RO" noProof="0" dirty="0"/>
              <a:t> are </a:t>
            </a:r>
            <a:r>
              <a:rPr lang="ro-RO" noProof="0" dirty="0" err="1"/>
              <a:t>repeated</a:t>
            </a:r>
            <a:r>
              <a:rPr lang="ro-RO" noProof="0" dirty="0"/>
              <a:t> in </a:t>
            </a:r>
            <a:r>
              <a:rPr lang="ro-RO" noProof="0" dirty="0" err="1"/>
              <a:t>other</a:t>
            </a:r>
            <a:r>
              <a:rPr lang="ro-RO" noProof="0" dirty="0"/>
              <a:t> </a:t>
            </a:r>
            <a:r>
              <a:rPr lang="ro-RO" noProof="0" dirty="0" err="1"/>
              <a:t>trusted</a:t>
            </a:r>
            <a:r>
              <a:rPr lang="ro-RO" noProof="0" dirty="0"/>
              <a:t> </a:t>
            </a:r>
            <a:r>
              <a:rPr lang="ro-RO" noProof="0" dirty="0" err="1"/>
              <a:t>sources</a:t>
            </a:r>
            <a:endParaRPr lang="ro-RO" noProof="0" dirty="0"/>
          </a:p>
          <a:p>
            <a:pPr>
              <a:buFont typeface="+mj-lt"/>
              <a:buAutoNum type="arabicPeriod"/>
            </a:pPr>
            <a:r>
              <a:rPr lang="ro-RO" b="1" noProof="0" dirty="0"/>
              <a:t>Expert </a:t>
            </a:r>
            <a:r>
              <a:rPr lang="ro-RO" b="1" noProof="0" dirty="0" err="1"/>
              <a:t>advice</a:t>
            </a:r>
            <a:r>
              <a:rPr lang="ro-RO" noProof="0" dirty="0"/>
              <a:t> – </a:t>
            </a:r>
            <a:r>
              <a:rPr lang="ro-RO" noProof="0" dirty="0" err="1"/>
              <a:t>is</a:t>
            </a:r>
            <a:r>
              <a:rPr lang="ro-RO" noProof="0" dirty="0"/>
              <a:t> </a:t>
            </a:r>
            <a:r>
              <a:rPr lang="ro-RO" noProof="0" dirty="0" err="1"/>
              <a:t>there</a:t>
            </a:r>
            <a:r>
              <a:rPr lang="ro-RO" noProof="0" dirty="0"/>
              <a:t> </a:t>
            </a:r>
            <a:r>
              <a:rPr lang="ro-RO" noProof="0" dirty="0" err="1"/>
              <a:t>another</a:t>
            </a:r>
            <a:r>
              <a:rPr lang="ro-RO" noProof="0" dirty="0"/>
              <a:t> </a:t>
            </a:r>
            <a:r>
              <a:rPr lang="ro-RO" noProof="0" dirty="0" err="1"/>
              <a:t>side</a:t>
            </a:r>
            <a:r>
              <a:rPr lang="ro-RO" noProof="0" dirty="0"/>
              <a:t> </a:t>
            </a:r>
            <a:r>
              <a:rPr lang="ro-RO" noProof="0" dirty="0" err="1"/>
              <a:t>to</a:t>
            </a:r>
            <a:r>
              <a:rPr lang="ro-RO" noProof="0" dirty="0"/>
              <a:t> </a:t>
            </a:r>
            <a:r>
              <a:rPr lang="ro-RO" noProof="0" dirty="0" err="1"/>
              <a:t>the</a:t>
            </a:r>
            <a:r>
              <a:rPr lang="ro-RO" noProof="0" dirty="0"/>
              <a:t> story? </a:t>
            </a:r>
            <a:r>
              <a:rPr lang="ro-RO" noProof="0" dirty="0" err="1"/>
              <a:t>Have</a:t>
            </a:r>
            <a:r>
              <a:rPr lang="ro-RO" noProof="0" dirty="0"/>
              <a:t> a look at a </a:t>
            </a:r>
            <a:r>
              <a:rPr lang="ro-RO" noProof="0" dirty="0" err="1"/>
              <a:t>range</a:t>
            </a:r>
            <a:r>
              <a:rPr lang="ro-RO" noProof="0" dirty="0"/>
              <a:t> of </a:t>
            </a:r>
            <a:r>
              <a:rPr lang="ro-RO" noProof="0" dirty="0" err="1"/>
              <a:t>different</a:t>
            </a:r>
            <a:r>
              <a:rPr lang="ro-RO" noProof="0" dirty="0"/>
              <a:t> </a:t>
            </a:r>
            <a:r>
              <a:rPr lang="ro-RO" noProof="0" dirty="0" err="1"/>
              <a:t>opinions</a:t>
            </a:r>
            <a:r>
              <a:rPr lang="ro-RO" noProof="0" dirty="0"/>
              <a:t> and </a:t>
            </a:r>
            <a:r>
              <a:rPr lang="ro-RO" noProof="0" dirty="0" err="1"/>
              <a:t>see</a:t>
            </a:r>
            <a:r>
              <a:rPr lang="ro-RO" noProof="0" dirty="0"/>
              <a:t> </a:t>
            </a:r>
            <a:r>
              <a:rPr lang="ro-RO" noProof="0" dirty="0" err="1"/>
              <a:t>who</a:t>
            </a:r>
            <a:r>
              <a:rPr lang="ro-RO" noProof="0" dirty="0"/>
              <a:t> </a:t>
            </a:r>
            <a:r>
              <a:rPr lang="ro-RO" noProof="0" dirty="0" err="1"/>
              <a:t>else</a:t>
            </a:r>
            <a:r>
              <a:rPr lang="ro-RO" noProof="0" dirty="0"/>
              <a:t> </a:t>
            </a:r>
            <a:r>
              <a:rPr lang="ro-RO" noProof="0" dirty="0" err="1"/>
              <a:t>is</a:t>
            </a:r>
            <a:r>
              <a:rPr lang="ro-RO" noProof="0" dirty="0"/>
              <a:t> </a:t>
            </a:r>
            <a:r>
              <a:rPr lang="ro-RO" noProof="0" dirty="0" err="1"/>
              <a:t>telling</a:t>
            </a:r>
            <a:r>
              <a:rPr lang="ro-RO" noProof="0" dirty="0"/>
              <a:t> </a:t>
            </a:r>
            <a:r>
              <a:rPr lang="ro-RO" noProof="0" dirty="0" err="1"/>
              <a:t>the</a:t>
            </a:r>
            <a:r>
              <a:rPr lang="ro-RO" noProof="0" dirty="0"/>
              <a:t> story</a:t>
            </a:r>
          </a:p>
          <a:p>
            <a:pPr>
              <a:buFont typeface="+mj-lt"/>
              <a:buAutoNum type="arabicPeriod"/>
            </a:pPr>
            <a:r>
              <a:rPr lang="ro-RO" b="1" noProof="0" dirty="0" err="1"/>
              <a:t>Images</a:t>
            </a:r>
            <a:r>
              <a:rPr lang="ro-RO" noProof="0" dirty="0"/>
              <a:t> - </a:t>
            </a:r>
            <a:r>
              <a:rPr lang="ro-RO" noProof="0" dirty="0" err="1"/>
              <a:t>is</a:t>
            </a:r>
            <a:r>
              <a:rPr lang="ro-RO" noProof="0" dirty="0"/>
              <a:t> </a:t>
            </a:r>
            <a:r>
              <a:rPr lang="ro-RO" noProof="0" dirty="0" err="1"/>
              <a:t>there</a:t>
            </a:r>
            <a:r>
              <a:rPr lang="ro-RO" noProof="0" dirty="0"/>
              <a:t> video or are </a:t>
            </a:r>
            <a:r>
              <a:rPr lang="ro-RO" noProof="0" dirty="0" err="1"/>
              <a:t>there</a:t>
            </a:r>
            <a:r>
              <a:rPr lang="ro-RO" noProof="0" dirty="0"/>
              <a:t> </a:t>
            </a:r>
            <a:r>
              <a:rPr lang="ro-RO" noProof="0" dirty="0" err="1"/>
              <a:t>pictures</a:t>
            </a:r>
            <a:r>
              <a:rPr lang="ro-RO" noProof="0" dirty="0"/>
              <a:t> in </a:t>
            </a:r>
            <a:r>
              <a:rPr lang="ro-RO" noProof="0" dirty="0" err="1"/>
              <a:t>the</a:t>
            </a:r>
            <a:r>
              <a:rPr lang="ro-RO" noProof="0" dirty="0"/>
              <a:t> story? </a:t>
            </a:r>
            <a:r>
              <a:rPr lang="ro-RO" noProof="0" dirty="0" err="1"/>
              <a:t>Check</a:t>
            </a:r>
            <a:r>
              <a:rPr lang="ro-RO" noProof="0" dirty="0"/>
              <a:t> </a:t>
            </a:r>
            <a:r>
              <a:rPr lang="ro-RO" noProof="0" dirty="0" err="1"/>
              <a:t>them</a:t>
            </a:r>
            <a:r>
              <a:rPr lang="ro-RO" noProof="0" dirty="0"/>
              <a:t> </a:t>
            </a:r>
            <a:r>
              <a:rPr lang="ro-RO" noProof="0" dirty="0" err="1"/>
              <a:t>using</a:t>
            </a:r>
            <a:r>
              <a:rPr lang="ro-RO" noProof="0" dirty="0"/>
              <a:t> a reverse </a:t>
            </a:r>
            <a:r>
              <a:rPr lang="ro-RO" noProof="0" dirty="0" err="1"/>
              <a:t>image</a:t>
            </a:r>
            <a:r>
              <a:rPr lang="ro-RO" noProof="0" dirty="0"/>
              <a:t> </a:t>
            </a:r>
            <a:r>
              <a:rPr lang="ro-RO" noProof="0" dirty="0" err="1"/>
              <a:t>search</a:t>
            </a:r>
            <a:r>
              <a:rPr lang="ro-RO" noProof="0" dirty="0"/>
              <a:t>.</a:t>
            </a:r>
          </a:p>
          <a:p>
            <a:endParaRPr lang="ro-RO" noProof="0" dirty="0"/>
          </a:p>
        </p:txBody>
      </p:sp>
    </p:spTree>
    <p:extLst>
      <p:ext uri="{BB962C8B-B14F-4D97-AF65-F5344CB8AC3E}">
        <p14:creationId xmlns:p14="http://schemas.microsoft.com/office/powerpoint/2010/main" val="3283255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18143-E626-CB22-6F6A-85DF41B17F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D6713-8295-AE21-D2BE-CB01C8C400ED}"/>
              </a:ext>
            </a:extLst>
          </p:cNvPr>
          <p:cNvSpPr>
            <a:spLocks noGrp="1"/>
          </p:cNvSpPr>
          <p:nvPr>
            <p:ph idx="1"/>
          </p:nvPr>
        </p:nvSpPr>
        <p:spPr>
          <a:xfrm>
            <a:off x="838200" y="782377"/>
            <a:ext cx="10515600" cy="4351338"/>
          </a:xfrm>
        </p:spPr>
        <p:txBody>
          <a:bodyPr>
            <a:normAutofit fontScale="85000" lnSpcReduction="10000"/>
          </a:bodyPr>
          <a:lstStyle/>
          <a:p>
            <a:r>
              <a:rPr lang="ro-RO" b="1" noProof="0" dirty="0"/>
              <a:t>Povestea</a:t>
            </a:r>
            <a:r>
              <a:rPr lang="ro-RO" noProof="0" dirty="0"/>
              <a:t> – De unde vine informația? Care e sursa inițială?</a:t>
            </a:r>
          </a:p>
          <a:p>
            <a:endParaRPr lang="ro-RO" noProof="0" dirty="0"/>
          </a:p>
          <a:p>
            <a:r>
              <a:rPr lang="ro-RO" b="1" noProof="0" dirty="0"/>
              <a:t>Autorul</a:t>
            </a:r>
            <a:r>
              <a:rPr lang="ro-RO" noProof="0" dirty="0"/>
              <a:t> – Cine o spune? Ce știu despre el/ea? Are o agendă? Poate greși?</a:t>
            </a:r>
          </a:p>
          <a:p>
            <a:endParaRPr lang="ro-RO" noProof="0" dirty="0"/>
          </a:p>
          <a:p>
            <a:r>
              <a:rPr lang="ro-RO" b="1" noProof="0" dirty="0"/>
              <a:t>Verificarea faptelor </a:t>
            </a:r>
            <a:r>
              <a:rPr lang="ro-RO" noProof="0" dirty="0"/>
              <a:t>– Se confirmă în mai multe surse? Există dovezi directe?</a:t>
            </a:r>
          </a:p>
          <a:p>
            <a:endParaRPr lang="ro-RO" noProof="0" dirty="0"/>
          </a:p>
          <a:p>
            <a:r>
              <a:rPr lang="ro-RO" b="1" noProof="0" dirty="0"/>
              <a:t>Opinii și echilibru </a:t>
            </a:r>
            <a:r>
              <a:rPr lang="ro-RO" noProof="0" dirty="0"/>
              <a:t>– Există și alte puncte de vedere? Ce spun alții despre asta?</a:t>
            </a:r>
          </a:p>
          <a:p>
            <a:endParaRPr lang="ro-RO" noProof="0" dirty="0"/>
          </a:p>
          <a:p>
            <a:r>
              <a:rPr lang="ro-RO" b="1" noProof="0" dirty="0"/>
              <a:t>Imagini și videoclipuri </a:t>
            </a:r>
            <a:r>
              <a:rPr lang="ro-RO" noProof="0" dirty="0"/>
              <a:t>– Pot fi verificate? Sunt reale sau scoase din context?</a:t>
            </a:r>
          </a:p>
        </p:txBody>
      </p:sp>
    </p:spTree>
    <p:extLst>
      <p:ext uri="{BB962C8B-B14F-4D97-AF65-F5344CB8AC3E}">
        <p14:creationId xmlns:p14="http://schemas.microsoft.com/office/powerpoint/2010/main" val="2479726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39CD6-824B-8F2B-0A81-5AEC27DB97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209198-1EBB-4887-9649-2E29453EF5CC}"/>
              </a:ext>
            </a:extLst>
          </p:cNvPr>
          <p:cNvSpPr>
            <a:spLocks noGrp="1"/>
          </p:cNvSpPr>
          <p:nvPr>
            <p:ph idx="1"/>
          </p:nvPr>
        </p:nvSpPr>
        <p:spPr/>
        <p:txBody>
          <a:bodyPr>
            <a:normAutofit fontScale="92500" lnSpcReduction="10000"/>
          </a:bodyPr>
          <a:lstStyle/>
          <a:p>
            <a:r>
              <a:rPr lang="ro-RO" sz="2400" noProof="0" dirty="0">
                <a:hlinkClick r:id="rId2"/>
              </a:rPr>
              <a:t>https://www.snopes.com/</a:t>
            </a:r>
            <a:endParaRPr lang="ro-RO" sz="2400" noProof="0" dirty="0"/>
          </a:p>
          <a:p>
            <a:r>
              <a:rPr lang="ro-RO" sz="2400" noProof="0" dirty="0">
                <a:hlinkClick r:id="rId3"/>
              </a:rPr>
              <a:t>https://www.factcheck.org/</a:t>
            </a:r>
            <a:endParaRPr lang="ro-RO" sz="2400" noProof="0" dirty="0"/>
          </a:p>
          <a:p>
            <a:r>
              <a:rPr lang="ro-RO" sz="2400" noProof="0" dirty="0">
                <a:hlinkClick r:id="rId4"/>
              </a:rPr>
              <a:t>https://www.veridica.ro/</a:t>
            </a:r>
            <a:endParaRPr lang="ro-RO" sz="2400" noProof="0" dirty="0"/>
          </a:p>
          <a:p>
            <a:pPr marL="0" indent="0">
              <a:buNone/>
            </a:pPr>
            <a:r>
              <a:rPr lang="ro-RO" sz="2400" noProof="0" dirty="0">
                <a:solidFill>
                  <a:srgbClr val="7030A0"/>
                </a:solidFill>
              </a:rPr>
              <a:t>Unele articole sunt exemple de </a:t>
            </a:r>
            <a:r>
              <a:rPr lang="ro-RO" sz="2400" noProof="0" dirty="0" err="1">
                <a:solidFill>
                  <a:srgbClr val="7030A0"/>
                </a:solidFill>
              </a:rPr>
              <a:t>fake</a:t>
            </a:r>
            <a:r>
              <a:rPr lang="ro-RO" sz="2400" noProof="0" dirty="0">
                <a:solidFill>
                  <a:srgbClr val="7030A0"/>
                </a:solidFill>
              </a:rPr>
              <a:t> </a:t>
            </a:r>
            <a:r>
              <a:rPr lang="ro-RO" sz="2400" noProof="0" dirty="0" err="1">
                <a:solidFill>
                  <a:srgbClr val="7030A0"/>
                </a:solidFill>
              </a:rPr>
              <a:t>news</a:t>
            </a:r>
            <a:r>
              <a:rPr lang="ro-RO" sz="2400" noProof="0" dirty="0">
                <a:solidFill>
                  <a:srgbClr val="7030A0"/>
                </a:solidFill>
              </a:rPr>
              <a:t> (știri false evidente), altele analizează dezinformări mai subtile – ambele ne ajută să înțelegem cum funcționează manipularea</a:t>
            </a:r>
          </a:p>
          <a:p>
            <a:pPr marL="0" indent="0">
              <a:buNone/>
            </a:pPr>
            <a:endParaRPr lang="ro-RO" sz="2400" noProof="0" dirty="0"/>
          </a:p>
          <a:p>
            <a:r>
              <a:rPr lang="ro-RO" sz="2400" dirty="0">
                <a:hlinkClick r:id="rId5"/>
              </a:rPr>
              <a:t>https://tineye.com/</a:t>
            </a:r>
            <a:endParaRPr lang="ro-RO" sz="2400" dirty="0"/>
          </a:p>
          <a:p>
            <a:r>
              <a:rPr lang="ro-RO" sz="2400" noProof="0" dirty="0" err="1">
                <a:hlinkClick r:id="rId6"/>
              </a:rPr>
              <a:t>InVID</a:t>
            </a:r>
            <a:r>
              <a:rPr lang="ro-RO" sz="2400" noProof="0" dirty="0"/>
              <a:t> (unul dintre cele mai complexe instrumente gratuite pentru verificarea conținutului video și a imaginilor de pe rețelele sociale)</a:t>
            </a:r>
          </a:p>
          <a:p>
            <a:endParaRPr lang="ro-RO" sz="2400" noProof="0" dirty="0">
              <a:hlinkClick r:id="rId7">
                <a:extLst>
                  <a:ext uri="{A12FA001-AC4F-418D-AE19-62706E023703}">
                    <ahyp:hlinkClr xmlns:ahyp="http://schemas.microsoft.com/office/drawing/2018/hyperlinkcolor" val="tx"/>
                  </a:ext>
                </a:extLst>
              </a:hlinkClick>
            </a:endParaRPr>
          </a:p>
          <a:p>
            <a:r>
              <a:rPr lang="ro-RO" sz="2400" noProof="0" dirty="0">
                <a:hlinkClick r:id="rId7"/>
              </a:rPr>
              <a:t>VERIFICATION HANDBOOK</a:t>
            </a:r>
            <a:r>
              <a:rPr lang="ro-RO" sz="2400" noProof="0" dirty="0"/>
              <a:t>: A definitive </a:t>
            </a:r>
            <a:r>
              <a:rPr lang="ro-RO" sz="2400" noProof="0" dirty="0" err="1"/>
              <a:t>guide</a:t>
            </a:r>
            <a:r>
              <a:rPr lang="ro-RO" sz="2400" noProof="0" dirty="0"/>
              <a:t> </a:t>
            </a:r>
            <a:r>
              <a:rPr lang="ro-RO" sz="2400" noProof="0" dirty="0" err="1"/>
              <a:t>to</a:t>
            </a:r>
            <a:r>
              <a:rPr lang="ro-RO" sz="2400" noProof="0" dirty="0"/>
              <a:t> </a:t>
            </a:r>
            <a:r>
              <a:rPr lang="ro-RO" sz="2400" noProof="0" dirty="0" err="1"/>
              <a:t>verifying</a:t>
            </a:r>
            <a:r>
              <a:rPr lang="ro-RO" sz="2400" noProof="0" dirty="0"/>
              <a:t> digital content for </a:t>
            </a:r>
            <a:r>
              <a:rPr lang="ro-RO" sz="2400" noProof="0" dirty="0" err="1"/>
              <a:t>emergency</a:t>
            </a:r>
            <a:r>
              <a:rPr lang="ro-RO" sz="2400" noProof="0" dirty="0"/>
              <a:t> </a:t>
            </a:r>
            <a:r>
              <a:rPr lang="ro-RO" sz="2400" noProof="0" dirty="0" err="1"/>
              <a:t>coverage</a:t>
            </a:r>
            <a:endParaRPr lang="ro-RO" sz="2400" noProof="0" dirty="0"/>
          </a:p>
          <a:p>
            <a:endParaRPr lang="ro-RO" sz="2400" dirty="0"/>
          </a:p>
          <a:p>
            <a:endParaRPr lang="ro-RO" sz="2400" dirty="0"/>
          </a:p>
          <a:p>
            <a:endParaRPr lang="ro-RO" sz="2400" noProof="0" dirty="0"/>
          </a:p>
        </p:txBody>
      </p:sp>
      <p:sp>
        <p:nvSpPr>
          <p:cNvPr id="6" name="Title 1">
            <a:extLst>
              <a:ext uri="{FF2B5EF4-FFF2-40B4-BE49-F238E27FC236}">
                <a16:creationId xmlns:a16="http://schemas.microsoft.com/office/drawing/2014/main" id="{6AE419E8-5513-143A-79C8-16FBE286008D}"/>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3. Verificarea informațiilor și combaterea dezinformării - </a:t>
            </a:r>
            <a:r>
              <a:rPr lang="ro-RO" sz="1800" b="1" dirty="0">
                <a:solidFill>
                  <a:srgbClr val="7030A0"/>
                </a:solidFill>
                <a:effectLst/>
                <a:latin typeface="+mn-lt"/>
                <a:ea typeface="Calibri" panose="020F0502020204030204" pitchFamily="34" charset="0"/>
                <a:cs typeface="Times New Roman" panose="02020603050405020304" pitchFamily="18" charset="0"/>
              </a:rPr>
              <a:t>Instrumente (</a:t>
            </a:r>
            <a:r>
              <a:rPr lang="ro-RO" sz="1800" b="1" dirty="0" err="1">
                <a:solidFill>
                  <a:srgbClr val="7030A0"/>
                </a:solidFill>
                <a:effectLst/>
                <a:latin typeface="+mn-lt"/>
                <a:ea typeface="Calibri" panose="020F0502020204030204" pitchFamily="34" charset="0"/>
                <a:cs typeface="Times New Roman" panose="02020603050405020304" pitchFamily="18" charset="0"/>
              </a:rPr>
              <a:t>fact-checking</a:t>
            </a:r>
            <a:r>
              <a:rPr lang="ro-RO" sz="1800" b="1" dirty="0">
                <a:solidFill>
                  <a:srgbClr val="7030A0"/>
                </a:solidFill>
                <a:effectLst/>
                <a:latin typeface="+mn-lt"/>
                <a:ea typeface="Calibri" panose="020F0502020204030204" pitchFamily="34" charset="0"/>
                <a:cs typeface="Times New Roman" panose="02020603050405020304" pitchFamily="18" charset="0"/>
              </a:rPr>
              <a:t>)</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3.2. </a:t>
            </a:r>
            <a:r>
              <a:rPr lang="ro-RO" sz="1800" b="1" kern="100" dirty="0">
                <a:solidFill>
                  <a:srgbClr val="0070C0"/>
                </a:solidFill>
                <a:effectLst/>
                <a:latin typeface="+mn-lt"/>
                <a:ea typeface="Calibri" panose="020F0502020204030204" pitchFamily="34" charset="0"/>
                <a:cs typeface="Times New Roman" panose="02020603050405020304" pitchFamily="18" charset="0"/>
              </a:rPr>
              <a:t>Exercițiu practic: Detectează știrile false.</a:t>
            </a:r>
            <a:r>
              <a:rPr lang="ro-RO" sz="1800"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(20 min)</a:t>
            </a:r>
            <a:endParaRPr lang="ro-RO" noProof="0" dirty="0">
              <a:latin typeface="+mn-lt"/>
            </a:endParaRPr>
          </a:p>
        </p:txBody>
      </p:sp>
    </p:spTree>
    <p:extLst>
      <p:ext uri="{BB962C8B-B14F-4D97-AF65-F5344CB8AC3E}">
        <p14:creationId xmlns:p14="http://schemas.microsoft.com/office/powerpoint/2010/main" val="3583294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BFA98-03A9-2916-FFDF-D298C275F7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43132-877F-F193-CD09-CF37DC89085B}"/>
              </a:ext>
            </a:extLst>
          </p:cNvPr>
          <p:cNvSpPr>
            <a:spLocks noGrp="1"/>
          </p:cNvSpPr>
          <p:nvPr>
            <p:ph idx="1"/>
          </p:nvPr>
        </p:nvSpPr>
        <p:spPr/>
        <p:txBody>
          <a:bodyPr>
            <a:normAutofit fontScale="92500" lnSpcReduction="10000"/>
          </a:bodyPr>
          <a:lstStyle/>
          <a:p>
            <a:pPr marL="0" indent="0" algn="ctr">
              <a:buNone/>
            </a:pPr>
            <a:r>
              <a:rPr lang="ro-RO" sz="2400" noProof="0" dirty="0">
                <a:hlinkClick r:id="rId2"/>
              </a:rPr>
              <a:t>https://www.getbadnews.com/ro</a:t>
            </a:r>
            <a:endParaRPr lang="ro-RO" sz="2400" noProof="0" dirty="0"/>
          </a:p>
          <a:p>
            <a:endParaRPr lang="ro-RO" sz="2400" noProof="0" dirty="0"/>
          </a:p>
          <a:p>
            <a:pPr algn="ctr"/>
            <a:r>
              <a:rPr lang="ro-RO" sz="2400" noProof="0" dirty="0"/>
              <a:t>dezinformarea nu e „doar o minciună”, ci </a:t>
            </a:r>
            <a:r>
              <a:rPr lang="ro-RO" sz="2400" b="1" noProof="0" dirty="0"/>
              <a:t>o</a:t>
            </a:r>
            <a:r>
              <a:rPr lang="ro-RO" sz="2400" noProof="0" dirty="0"/>
              <a:t> </a:t>
            </a:r>
            <a:r>
              <a:rPr lang="ro-RO" sz="2400" b="1" noProof="0" dirty="0"/>
              <a:t>construcție atentă</a:t>
            </a:r>
            <a:r>
              <a:rPr lang="ro-RO" sz="2400" noProof="0" dirty="0"/>
              <a:t>: emoție + polarizare + atac + </a:t>
            </a:r>
            <a:r>
              <a:rPr lang="ro-RO" sz="2400" noProof="0" dirty="0" err="1"/>
              <a:t>viralizare</a:t>
            </a:r>
            <a:endParaRPr lang="ro-RO" sz="2400" noProof="0" dirty="0"/>
          </a:p>
          <a:p>
            <a:pPr marL="0" indent="0" algn="ctr">
              <a:buNone/>
            </a:pPr>
            <a:endParaRPr lang="ro-RO" sz="2400" noProof="0" dirty="0"/>
          </a:p>
          <a:p>
            <a:pPr algn="ctr"/>
            <a:r>
              <a:rPr lang="ro-RO" sz="2400" noProof="0" dirty="0">
                <a:solidFill>
                  <a:srgbClr val="00B050"/>
                </a:solidFill>
              </a:rPr>
              <a:t>Ce ți s-a părut că funcționează cel mai bine în joc ca să atragi oamenii?</a:t>
            </a:r>
          </a:p>
          <a:p>
            <a:pPr algn="ctr"/>
            <a:r>
              <a:rPr lang="ro-RO" sz="2400" noProof="0" dirty="0">
                <a:solidFill>
                  <a:srgbClr val="00B050"/>
                </a:solidFill>
              </a:rPr>
              <a:t>Ți se pare că ai văzut lucruri similare online?</a:t>
            </a:r>
          </a:p>
          <a:p>
            <a:pPr algn="ctr"/>
            <a:r>
              <a:rPr lang="ro-RO" sz="2400" noProof="0" dirty="0">
                <a:solidFill>
                  <a:srgbClr val="00B050"/>
                </a:solidFill>
              </a:rPr>
              <a:t>După joc, ce semnale de manipulare recunoști mai ușor în online?</a:t>
            </a:r>
          </a:p>
          <a:p>
            <a:pPr algn="ctr"/>
            <a:endParaRPr lang="ro-RO" sz="2400" dirty="0">
              <a:solidFill>
                <a:srgbClr val="00B050"/>
              </a:solidFill>
            </a:endParaRPr>
          </a:p>
          <a:p>
            <a:r>
              <a:rPr lang="ro-RO" sz="2400" b="1" noProof="0" dirty="0">
                <a:solidFill>
                  <a:srgbClr val="7030A0"/>
                </a:solidFill>
              </a:rPr>
              <a:t>Emoția</a:t>
            </a:r>
            <a:r>
              <a:rPr lang="ro-RO" sz="2400" noProof="0" dirty="0">
                <a:solidFill>
                  <a:srgbClr val="7030A0"/>
                </a:solidFill>
              </a:rPr>
              <a:t> este o armă centrală în manipulare</a:t>
            </a:r>
          </a:p>
          <a:p>
            <a:r>
              <a:rPr lang="ro-RO" sz="2400" noProof="0" dirty="0">
                <a:solidFill>
                  <a:srgbClr val="7030A0"/>
                </a:solidFill>
              </a:rPr>
              <a:t>Înțelegerea mecanismelor </a:t>
            </a:r>
            <a:r>
              <a:rPr lang="ro-RO" sz="2400" b="1" noProof="0" dirty="0">
                <a:solidFill>
                  <a:srgbClr val="7030A0"/>
                </a:solidFill>
              </a:rPr>
              <a:t>reduce vulnerabilitatea la conținut fals</a:t>
            </a:r>
          </a:p>
        </p:txBody>
      </p:sp>
      <p:sp>
        <p:nvSpPr>
          <p:cNvPr id="6" name="Title 1">
            <a:extLst>
              <a:ext uri="{FF2B5EF4-FFF2-40B4-BE49-F238E27FC236}">
                <a16:creationId xmlns:a16="http://schemas.microsoft.com/office/drawing/2014/main" id="{C1A87A2B-18CF-EB71-0779-AF88CD7E95B7}"/>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3. Verificarea informațiilor și combaterea dezinformării - </a:t>
            </a:r>
            <a:r>
              <a:rPr lang="ro-RO" sz="1800" b="1" dirty="0">
                <a:solidFill>
                  <a:srgbClr val="7030A0"/>
                </a:solidFill>
                <a:effectLst/>
                <a:latin typeface="+mn-lt"/>
                <a:ea typeface="Calibri" panose="020F0502020204030204" pitchFamily="34" charset="0"/>
                <a:cs typeface="Times New Roman" panose="02020603050405020304" pitchFamily="18" charset="0"/>
              </a:rPr>
              <a:t>Instrumente (</a:t>
            </a:r>
            <a:r>
              <a:rPr lang="ro-RO" sz="1800" b="1" dirty="0" err="1">
                <a:solidFill>
                  <a:srgbClr val="7030A0"/>
                </a:solidFill>
                <a:effectLst/>
                <a:latin typeface="+mn-lt"/>
                <a:ea typeface="Calibri" panose="020F0502020204030204" pitchFamily="34" charset="0"/>
                <a:cs typeface="Times New Roman" panose="02020603050405020304" pitchFamily="18" charset="0"/>
              </a:rPr>
              <a:t>fact-checking</a:t>
            </a:r>
            <a:r>
              <a:rPr lang="ro-RO" sz="1800" b="1" dirty="0">
                <a:solidFill>
                  <a:srgbClr val="7030A0"/>
                </a:solidFill>
                <a:effectLst/>
                <a:latin typeface="+mn-lt"/>
                <a:ea typeface="Calibri" panose="020F0502020204030204" pitchFamily="34" charset="0"/>
                <a:cs typeface="Times New Roman" panose="02020603050405020304" pitchFamily="18" charset="0"/>
              </a:rPr>
              <a:t>)</a:t>
            </a:r>
            <a:br>
              <a:rPr lang="ro-RO" sz="1800" b="1" noProof="0" dirty="0">
                <a:effectLst/>
                <a:latin typeface="+mn-lt"/>
                <a:ea typeface="Calibri" panose="020F0502020204030204" pitchFamily="34" charset="0"/>
                <a:cs typeface="Times New Roman" panose="02020603050405020304" pitchFamily="18" charset="0"/>
              </a:rPr>
            </a:br>
            <a:r>
              <a:rPr lang="ro-RO" sz="1800" b="1" noProof="0" dirty="0">
                <a:effectLst/>
                <a:latin typeface="+mn-lt"/>
                <a:ea typeface="Calibri" panose="020F0502020204030204" pitchFamily="34" charset="0"/>
                <a:cs typeface="Times New Roman" panose="02020603050405020304" pitchFamily="18" charset="0"/>
              </a:rPr>
              <a:t>3.3. </a:t>
            </a:r>
            <a:r>
              <a:rPr lang="ro-RO" sz="1800" b="1" dirty="0">
                <a:solidFill>
                  <a:srgbClr val="0070C0"/>
                </a:solidFill>
                <a:effectLst/>
                <a:latin typeface="+mn-lt"/>
                <a:ea typeface="Calibri" panose="020F0502020204030204" pitchFamily="34" charset="0"/>
                <a:cs typeface="Times New Roman" panose="02020603050405020304" pitchFamily="18" charset="0"/>
              </a:rPr>
              <a:t>Joc interactiv: „Get </a:t>
            </a:r>
            <a:r>
              <a:rPr lang="ro-RO" sz="1800" b="1" dirty="0" err="1">
                <a:solidFill>
                  <a:srgbClr val="0070C0"/>
                </a:solidFill>
                <a:effectLst/>
                <a:latin typeface="+mn-lt"/>
                <a:ea typeface="Calibri" panose="020F0502020204030204" pitchFamily="34" charset="0"/>
                <a:cs typeface="Times New Roman" panose="02020603050405020304" pitchFamily="18" charset="0"/>
              </a:rPr>
              <a:t>Bad</a:t>
            </a:r>
            <a:r>
              <a:rPr lang="ro-RO" sz="1800" b="1" dirty="0">
                <a:solidFill>
                  <a:srgbClr val="0070C0"/>
                </a:solidFill>
                <a:effectLst/>
                <a:latin typeface="+mn-lt"/>
                <a:ea typeface="Calibri" panose="020F0502020204030204" pitchFamily="34" charset="0"/>
                <a:cs typeface="Times New Roman" panose="02020603050405020304" pitchFamily="18" charset="0"/>
              </a:rPr>
              <a:t> </a:t>
            </a:r>
            <a:r>
              <a:rPr lang="ro-RO" sz="1800" b="1" dirty="0" err="1">
                <a:solidFill>
                  <a:srgbClr val="0070C0"/>
                </a:solidFill>
                <a:effectLst/>
                <a:latin typeface="+mn-lt"/>
                <a:ea typeface="Calibri" panose="020F0502020204030204" pitchFamily="34" charset="0"/>
                <a:cs typeface="Times New Roman" panose="02020603050405020304" pitchFamily="18" charset="0"/>
              </a:rPr>
              <a:t>News</a:t>
            </a:r>
            <a:r>
              <a:rPr lang="ro-RO" sz="1800" b="1" dirty="0">
                <a:solidFill>
                  <a:srgbClr val="0070C0"/>
                </a:solidFill>
                <a:effectLst/>
                <a:latin typeface="+mn-lt"/>
                <a:ea typeface="Calibri" panose="020F0502020204030204" pitchFamily="34" charset="0"/>
                <a:cs typeface="Times New Roman" panose="02020603050405020304" pitchFamily="18" charset="0"/>
              </a:rPr>
              <a:t>” - Cum funcționează dezinformarea?</a:t>
            </a:r>
            <a:r>
              <a:rPr lang="ro-RO" sz="1800" dirty="0">
                <a:solidFill>
                  <a:srgbClr val="0070C0"/>
                </a:solidFill>
                <a:effectLst/>
                <a:latin typeface="+mn-lt"/>
                <a:ea typeface="Calibri" panose="020F0502020204030204" pitchFamily="34" charset="0"/>
                <a:cs typeface="Times New Roman" panose="02020603050405020304" pitchFamily="18" charset="0"/>
              </a:rPr>
              <a:t> </a:t>
            </a:r>
            <a:r>
              <a:rPr lang="ro-RO" sz="1800" b="1" dirty="0">
                <a:solidFill>
                  <a:srgbClr val="808080"/>
                </a:solidFill>
                <a:effectLst/>
                <a:latin typeface="+mn-lt"/>
                <a:ea typeface="Calibri" panose="020F0502020204030204" pitchFamily="34" charset="0"/>
                <a:cs typeface="Times New Roman" panose="02020603050405020304" pitchFamily="18" charset="0"/>
              </a:rPr>
              <a:t>(30 min)</a:t>
            </a:r>
            <a:endParaRPr lang="ro-RO" noProof="0" dirty="0">
              <a:latin typeface="+mn-lt"/>
            </a:endParaRPr>
          </a:p>
        </p:txBody>
      </p:sp>
    </p:spTree>
    <p:extLst>
      <p:ext uri="{BB962C8B-B14F-4D97-AF65-F5344CB8AC3E}">
        <p14:creationId xmlns:p14="http://schemas.microsoft.com/office/powerpoint/2010/main" val="2271394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4DCB8F-2B29-736D-C322-222E84ACDA4A}"/>
              </a:ext>
            </a:extLst>
          </p:cNvPr>
          <p:cNvSpPr>
            <a:spLocks noGrp="1"/>
          </p:cNvSpPr>
          <p:nvPr>
            <p:ph idx="1"/>
          </p:nvPr>
        </p:nvSpPr>
        <p:spPr/>
        <p:txBody>
          <a:bodyPr/>
          <a:lstStyle/>
          <a:p>
            <a:pPr marL="0" indent="0">
              <a:buNone/>
            </a:pPr>
            <a:r>
              <a:rPr lang="ro-RO" dirty="0"/>
              <a:t>„S</a:t>
            </a:r>
            <a:r>
              <a:rPr lang="en-US" dirty="0" err="1"/>
              <a:t>copul</a:t>
            </a:r>
            <a:r>
              <a:rPr lang="en-US" dirty="0"/>
              <a:t> </a:t>
            </a:r>
            <a:r>
              <a:rPr lang="en-US" dirty="0" err="1"/>
              <a:t>jocului</a:t>
            </a:r>
            <a:r>
              <a:rPr lang="en-US" dirty="0"/>
              <a:t> </a:t>
            </a:r>
            <a:r>
              <a:rPr lang="en-US" dirty="0" err="1"/>
              <a:t>este</a:t>
            </a:r>
            <a:r>
              <a:rPr lang="en-US" dirty="0"/>
              <a:t> de a </a:t>
            </a:r>
            <a:r>
              <a:rPr lang="en-US" dirty="0" err="1"/>
              <a:t>expune</a:t>
            </a:r>
            <a:r>
              <a:rPr lang="en-US" dirty="0"/>
              <a:t> </a:t>
            </a:r>
            <a:r>
              <a:rPr lang="en-US" dirty="0" err="1"/>
              <a:t>tacticile</a:t>
            </a:r>
            <a:r>
              <a:rPr lang="en-US" dirty="0"/>
              <a:t> </a:t>
            </a:r>
            <a:r>
              <a:rPr lang="en-US" dirty="0" err="1"/>
              <a:t>și</a:t>
            </a:r>
            <a:r>
              <a:rPr lang="en-US" dirty="0"/>
              <a:t> </a:t>
            </a:r>
            <a:r>
              <a:rPr lang="en-US" dirty="0" err="1"/>
              <a:t>tehnicile</a:t>
            </a:r>
            <a:r>
              <a:rPr lang="en-US" dirty="0"/>
              <a:t> de </a:t>
            </a:r>
            <a:r>
              <a:rPr lang="en-US" dirty="0" err="1"/>
              <a:t>manipulare</a:t>
            </a:r>
            <a:r>
              <a:rPr lang="en-US" dirty="0"/>
              <a:t> care sunt </a:t>
            </a:r>
            <a:r>
              <a:rPr lang="en-US" dirty="0" err="1"/>
              <a:t>folosite</a:t>
            </a:r>
            <a:r>
              <a:rPr lang="en-US" dirty="0"/>
              <a:t> </a:t>
            </a:r>
            <a:r>
              <a:rPr lang="en-US" dirty="0" err="1"/>
              <a:t>pentru</a:t>
            </a:r>
            <a:r>
              <a:rPr lang="en-US" dirty="0"/>
              <a:t> a induce </a:t>
            </a:r>
            <a:r>
              <a:rPr lang="en-US" dirty="0" err="1"/>
              <a:t>oamenii</a:t>
            </a:r>
            <a:r>
              <a:rPr lang="en-US" dirty="0"/>
              <a:t> </a:t>
            </a:r>
            <a:r>
              <a:rPr lang="en-US" dirty="0" err="1"/>
              <a:t>în</a:t>
            </a:r>
            <a:r>
              <a:rPr lang="en-US" dirty="0"/>
              <a:t> </a:t>
            </a:r>
            <a:r>
              <a:rPr lang="en-US" dirty="0" err="1"/>
              <a:t>eroare</a:t>
            </a:r>
            <a:r>
              <a:rPr lang="en-US" dirty="0"/>
              <a:t> </a:t>
            </a:r>
            <a:r>
              <a:rPr lang="en-US" dirty="0" err="1"/>
              <a:t>și</a:t>
            </a:r>
            <a:r>
              <a:rPr lang="en-US" dirty="0"/>
              <a:t> </a:t>
            </a:r>
            <a:r>
              <a:rPr lang="en-US" dirty="0" err="1"/>
              <a:t>pentru</a:t>
            </a:r>
            <a:r>
              <a:rPr lang="en-US" dirty="0"/>
              <a:t> a </a:t>
            </a:r>
            <a:r>
              <a:rPr lang="en-US" dirty="0" err="1"/>
              <a:t>construi</a:t>
            </a:r>
            <a:r>
              <a:rPr lang="en-US" dirty="0"/>
              <a:t> un </a:t>
            </a:r>
            <a:r>
              <a:rPr lang="en-US" dirty="0" err="1"/>
              <a:t>grup</a:t>
            </a:r>
            <a:r>
              <a:rPr lang="en-US" dirty="0"/>
              <a:t> de </a:t>
            </a:r>
            <a:r>
              <a:rPr lang="en-US" dirty="0" err="1"/>
              <a:t>fani</a:t>
            </a:r>
            <a:r>
              <a:rPr lang="en-US" dirty="0"/>
              <a:t>. </a:t>
            </a:r>
            <a:endParaRPr lang="ro-RO" dirty="0"/>
          </a:p>
          <a:p>
            <a:pPr marL="0" indent="0">
              <a:buNone/>
            </a:pPr>
            <a:r>
              <a:rPr lang="en-US" dirty="0"/>
              <a:t>Bad News ne „</a:t>
            </a:r>
            <a:r>
              <a:rPr lang="en-US" dirty="0" err="1"/>
              <a:t>vaccinează</a:t>
            </a:r>
            <a:r>
              <a:rPr lang="en-US" dirty="0"/>
              <a:t>” </a:t>
            </a:r>
            <a:r>
              <a:rPr lang="en-US" dirty="0" err="1"/>
              <a:t>psihologic</a:t>
            </a:r>
            <a:r>
              <a:rPr lang="en-US" dirty="0"/>
              <a:t> </a:t>
            </a:r>
            <a:r>
              <a:rPr lang="en-US" dirty="0" err="1"/>
              <a:t>împotriva</a:t>
            </a:r>
            <a:r>
              <a:rPr lang="en-US" dirty="0"/>
              <a:t> </a:t>
            </a:r>
            <a:r>
              <a:rPr lang="en-US" dirty="0" err="1"/>
              <a:t>dezinformării</a:t>
            </a:r>
            <a:r>
              <a:rPr lang="en-US" dirty="0"/>
              <a:t>: </a:t>
            </a:r>
            <a:r>
              <a:rPr lang="en-US" dirty="0" err="1"/>
              <a:t>jucându</a:t>
            </a:r>
            <a:r>
              <a:rPr lang="en-US" dirty="0"/>
              <a:t>-l ne </a:t>
            </a:r>
            <a:r>
              <a:rPr lang="en-US" dirty="0" err="1"/>
              <a:t>dezvoltăm</a:t>
            </a:r>
            <a:r>
              <a:rPr lang="en-US" dirty="0"/>
              <a:t> </a:t>
            </a:r>
            <a:r>
              <a:rPr lang="en-US" dirty="0" err="1"/>
              <a:t>rezistența</a:t>
            </a:r>
            <a:r>
              <a:rPr lang="en-US" dirty="0"/>
              <a:t> </a:t>
            </a:r>
            <a:r>
              <a:rPr lang="en-US" dirty="0" err="1"/>
              <a:t>cognitivă</a:t>
            </a:r>
            <a:r>
              <a:rPr lang="en-US" dirty="0"/>
              <a:t> </a:t>
            </a:r>
            <a:r>
              <a:rPr lang="en-US" dirty="0" err="1"/>
              <a:t>împotriva</a:t>
            </a:r>
            <a:r>
              <a:rPr lang="en-US" dirty="0"/>
              <a:t> </a:t>
            </a:r>
            <a:r>
              <a:rPr lang="en-US" dirty="0" err="1"/>
              <a:t>formelor</a:t>
            </a:r>
            <a:r>
              <a:rPr lang="en-US" dirty="0"/>
              <a:t> </a:t>
            </a:r>
            <a:r>
              <a:rPr lang="en-US" dirty="0" err="1"/>
              <a:t>comune</a:t>
            </a:r>
            <a:r>
              <a:rPr lang="en-US" dirty="0"/>
              <a:t> de </a:t>
            </a:r>
            <a:r>
              <a:rPr lang="en-US" dirty="0" err="1"/>
              <a:t>manipulare</a:t>
            </a:r>
            <a:r>
              <a:rPr lang="en-US" dirty="0"/>
              <a:t> pe care le </a:t>
            </a:r>
            <a:r>
              <a:rPr lang="en-US" dirty="0" err="1"/>
              <a:t>putem</a:t>
            </a:r>
            <a:r>
              <a:rPr lang="en-US" dirty="0"/>
              <a:t> </a:t>
            </a:r>
            <a:r>
              <a:rPr lang="en-US" dirty="0" err="1"/>
              <a:t>întâlni</a:t>
            </a:r>
            <a:r>
              <a:rPr lang="en-US" dirty="0"/>
              <a:t> online.</a:t>
            </a:r>
            <a:r>
              <a:rPr lang="ro-RO" dirty="0"/>
              <a:t>”</a:t>
            </a:r>
          </a:p>
        </p:txBody>
      </p:sp>
    </p:spTree>
    <p:extLst>
      <p:ext uri="{BB962C8B-B14F-4D97-AF65-F5344CB8AC3E}">
        <p14:creationId xmlns:p14="http://schemas.microsoft.com/office/powerpoint/2010/main" val="1240965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36FBB-5672-BE9B-CC6E-2E73DBA3B5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45171B-F2A7-D988-4C0F-2BD7A153680B}"/>
              </a:ext>
            </a:extLst>
          </p:cNvPr>
          <p:cNvSpPr>
            <a:spLocks noGrp="1"/>
          </p:cNvSpPr>
          <p:nvPr>
            <p:ph idx="1"/>
          </p:nvPr>
        </p:nvSpPr>
        <p:spPr/>
        <p:txBody>
          <a:bodyPr>
            <a:normAutofit lnSpcReduction="10000"/>
          </a:bodyPr>
          <a:lstStyle/>
          <a:p>
            <a:r>
              <a:rPr lang="ro-RO" sz="2000" noProof="0" dirty="0"/>
              <a:t>Date personale vs. date publice</a:t>
            </a:r>
          </a:p>
          <a:p>
            <a:pPr lvl="1"/>
            <a:r>
              <a:rPr lang="ro-RO" sz="1600" noProof="0" dirty="0"/>
              <a:t>Datele personale sunt informații care pot duce direct la tine: numele complet, CNP-ul, adresa, școala, numărul de telefon</a:t>
            </a:r>
          </a:p>
          <a:p>
            <a:pPr lvl="1"/>
            <a:r>
              <a:rPr lang="ro-RO" sz="1600" noProof="0" dirty="0"/>
              <a:t>Datele publice sunt cele pe care le lași vizibile intenționat: poza de profil, comentarii, ce postezi. Problema e că uneori, din neatenție, date personale devin publice fără să îți dai seama – spre exemplu, o poză cu buletinul uitată într-un story</a:t>
            </a:r>
          </a:p>
          <a:p>
            <a:pPr marL="228600" lvl="1">
              <a:spcBef>
                <a:spcPts val="1000"/>
              </a:spcBef>
            </a:pPr>
            <a:r>
              <a:rPr lang="ro-RO" sz="2000" dirty="0"/>
              <a:t>Riscuri frecvente</a:t>
            </a:r>
          </a:p>
          <a:p>
            <a:pPr marL="685800" lvl="2">
              <a:spcBef>
                <a:spcPts val="1000"/>
              </a:spcBef>
            </a:pPr>
            <a:r>
              <a:rPr lang="ro-RO" sz="1600" b="1" dirty="0" err="1"/>
              <a:t>Oversharing</a:t>
            </a:r>
            <a:r>
              <a:rPr lang="ro-RO" sz="1600" dirty="0"/>
              <a:t> = postezi prea multe detalii personale sau intime → pot fi preluate sau folosite împotriva ta</a:t>
            </a:r>
          </a:p>
          <a:p>
            <a:pPr marL="457200" lvl="2" indent="0">
              <a:spcBef>
                <a:spcPts val="1000"/>
              </a:spcBef>
              <a:buNone/>
            </a:pPr>
            <a:r>
              <a:rPr lang="ro-RO" sz="1600" i="1" dirty="0"/>
              <a:t>Exemplu: dai </a:t>
            </a:r>
            <a:r>
              <a:rPr lang="ro-RO" sz="1600" i="1" dirty="0" err="1"/>
              <a:t>check</a:t>
            </a:r>
            <a:r>
              <a:rPr lang="ro-RO" sz="1600" i="1" dirty="0"/>
              <a:t>-in de fiecare dată când ieși din casă + postezi când părinții nu sunt acasă = informație utilă pentru oricine cu intenții negative</a:t>
            </a:r>
          </a:p>
          <a:p>
            <a:pPr marL="685800" lvl="2">
              <a:spcBef>
                <a:spcPts val="1000"/>
              </a:spcBef>
            </a:pPr>
            <a:r>
              <a:rPr lang="ro-RO" sz="1600" b="1" dirty="0" err="1"/>
              <a:t>Phishing</a:t>
            </a:r>
            <a:r>
              <a:rPr lang="ro-RO" sz="1600" dirty="0"/>
              <a:t> = cineva se dă drept altcineva și încearcă să te păcălească să-i dai parole, date bancare, poze personale etc.</a:t>
            </a:r>
          </a:p>
          <a:p>
            <a:pPr marL="457200" lvl="2" indent="0">
              <a:spcBef>
                <a:spcPts val="1000"/>
              </a:spcBef>
              <a:buNone/>
            </a:pPr>
            <a:r>
              <a:rPr lang="ro-RO" sz="1600" i="1" dirty="0"/>
              <a:t>Exemplu: un mesaj fals care pare de la bancă sau de la școală</a:t>
            </a:r>
          </a:p>
          <a:p>
            <a:pPr marL="685800" lvl="2">
              <a:spcBef>
                <a:spcPts val="1000"/>
              </a:spcBef>
            </a:pPr>
            <a:r>
              <a:rPr lang="ro-RO" sz="1600" b="1" dirty="0" err="1"/>
              <a:t>Doxxing</a:t>
            </a:r>
            <a:r>
              <a:rPr lang="ro-RO" sz="1600" dirty="0"/>
              <a:t> = cineva publică intenționat datele tale personale (nume, adresă, școală) pentru a te amenința sau intimida</a:t>
            </a:r>
          </a:p>
          <a:p>
            <a:pPr marL="685800" lvl="2">
              <a:spcBef>
                <a:spcPts val="1000"/>
              </a:spcBef>
            </a:pPr>
            <a:r>
              <a:rPr lang="ro-RO" sz="1600" b="1" dirty="0"/>
              <a:t>Conturi false </a:t>
            </a:r>
            <a:r>
              <a:rPr lang="ro-RO" sz="1600" dirty="0"/>
              <a:t>= cineva îți ia poza și face un cont în numele tău; sau invers, vorbești cu un cont care pare real, dar e o identitate inventată</a:t>
            </a:r>
          </a:p>
        </p:txBody>
      </p:sp>
      <p:sp>
        <p:nvSpPr>
          <p:cNvPr id="6" name="Title 1">
            <a:extLst>
              <a:ext uri="{FF2B5EF4-FFF2-40B4-BE49-F238E27FC236}">
                <a16:creationId xmlns:a16="http://schemas.microsoft.com/office/drawing/2014/main" id="{8C43B705-6DBE-09A5-1019-B7C46EB16BEC}"/>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4. </a:t>
            </a:r>
            <a:r>
              <a:rPr lang="ro-RO" sz="1800" b="1" dirty="0">
                <a:solidFill>
                  <a:srgbClr val="7030A0"/>
                </a:solidFill>
                <a:effectLst/>
                <a:latin typeface="+mn-lt"/>
                <a:ea typeface="Calibri" panose="020F0502020204030204" pitchFamily="34" charset="0"/>
                <a:cs typeface="Times New Roman" panose="02020603050405020304" pitchFamily="18" charset="0"/>
              </a:rPr>
              <a:t>Participarea digitală activă </a:t>
            </a:r>
            <a:r>
              <a:rPr lang="ro-RO" sz="1800" b="1" dirty="0">
                <a:effectLst/>
                <a:latin typeface="+mn-lt"/>
                <a:ea typeface="Calibri" panose="020F0502020204030204" pitchFamily="34" charset="0"/>
                <a:cs typeface="Times New Roman" panose="02020603050405020304" pitchFamily="18" charset="0"/>
              </a:rPr>
              <a:t>- Instrumente și practici</a:t>
            </a:r>
            <a:br>
              <a:rPr lang="ro-RO" sz="1800" b="1" noProof="0" dirty="0">
                <a:effectLst/>
                <a:latin typeface="+mn-lt"/>
                <a:ea typeface="Calibri" panose="020F0502020204030204" pitchFamily="34" charset="0"/>
                <a:cs typeface="Times New Roman" panose="02020603050405020304" pitchFamily="18" charset="0"/>
              </a:rPr>
            </a:br>
            <a:r>
              <a:rPr lang="ro-RO" sz="1800" b="1" dirty="0">
                <a:latin typeface="+mn-lt"/>
                <a:ea typeface="Calibri" panose="020F0502020204030204" pitchFamily="34" charset="0"/>
                <a:cs typeface="Times New Roman" panose="02020603050405020304" pitchFamily="18" charset="0"/>
              </a:rPr>
              <a:t>4.1</a:t>
            </a:r>
            <a:r>
              <a:rPr lang="ro-RO" sz="1800" b="1" noProof="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Prezentare: Identitatea digitală și siguranța online</a:t>
            </a:r>
            <a:r>
              <a:rPr lang="ro-RO" sz="1800" b="1" kern="100" dirty="0">
                <a:solidFill>
                  <a:srgbClr val="808080"/>
                </a:solidFill>
                <a:effectLst/>
                <a:latin typeface="+mn-lt"/>
                <a:ea typeface="Calibri" panose="020F0502020204030204" pitchFamily="34" charset="0"/>
                <a:cs typeface="Times New Roman" panose="02020603050405020304" pitchFamily="18" charset="0"/>
              </a:rPr>
              <a:t> (10 min)</a:t>
            </a:r>
            <a:endParaRPr lang="ro-RO" noProof="0" dirty="0">
              <a:latin typeface="+mn-lt"/>
            </a:endParaRPr>
          </a:p>
        </p:txBody>
      </p:sp>
    </p:spTree>
    <p:extLst>
      <p:ext uri="{BB962C8B-B14F-4D97-AF65-F5344CB8AC3E}">
        <p14:creationId xmlns:p14="http://schemas.microsoft.com/office/powerpoint/2010/main" val="3942776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D38E-EA41-DDE3-56A5-E74696FCBC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3FA2CD-1A40-51F6-6899-82678FF45B88}"/>
              </a:ext>
            </a:extLst>
          </p:cNvPr>
          <p:cNvSpPr>
            <a:spLocks noGrp="1"/>
          </p:cNvSpPr>
          <p:nvPr>
            <p:ph idx="1"/>
          </p:nvPr>
        </p:nvSpPr>
        <p:spPr>
          <a:xfrm>
            <a:off x="838200" y="876993"/>
            <a:ext cx="10515600" cy="5299970"/>
          </a:xfrm>
        </p:spPr>
        <p:txBody>
          <a:bodyPr>
            <a:normAutofit lnSpcReduction="10000"/>
          </a:bodyPr>
          <a:lstStyle/>
          <a:p>
            <a:r>
              <a:rPr lang="ro-RO" sz="2000" dirty="0"/>
              <a:t>Amprenta digitală</a:t>
            </a:r>
          </a:p>
          <a:p>
            <a:pPr lvl="1"/>
            <a:r>
              <a:rPr lang="ro-RO" sz="1600" noProof="0" dirty="0"/>
              <a:t>Tot ce faci online lasă urme: ce postezi, ce comentezi, ce dai </a:t>
            </a:r>
            <a:r>
              <a:rPr lang="ro-RO" sz="1600" noProof="0" dirty="0" err="1"/>
              <a:t>like</a:t>
            </a:r>
            <a:r>
              <a:rPr lang="ro-RO" sz="1600" noProof="0" dirty="0"/>
              <a:t>, ce pagini urmărești</a:t>
            </a:r>
          </a:p>
          <a:p>
            <a:pPr lvl="1"/>
            <a:r>
              <a:rPr lang="ro-RO" sz="1600" noProof="0" dirty="0"/>
              <a:t>Nu dispare. Chiar dacă ștergi o postare, poate exista captură, sau rămâne în bazele de date ale platformelor</a:t>
            </a:r>
          </a:p>
          <a:p>
            <a:pPr lvl="1"/>
            <a:r>
              <a:rPr lang="ro-RO" sz="1600" noProof="0" dirty="0"/>
              <a:t>E ca un CV invizibil pe care îl porți peste tot. Și unii îl pot consulta când nici nu te gândești: angajatori, profesori, colegi</a:t>
            </a:r>
          </a:p>
          <a:p>
            <a:endParaRPr lang="ro-RO" sz="2000" dirty="0"/>
          </a:p>
          <a:p>
            <a:r>
              <a:rPr lang="ro-RO" sz="2000" dirty="0"/>
              <a:t>Când spun </a:t>
            </a:r>
            <a:r>
              <a:rPr lang="ro-RO" sz="2000" b="1" dirty="0"/>
              <a:t>identitate digitală</a:t>
            </a:r>
            <a:r>
              <a:rPr lang="ro-RO" sz="2000" dirty="0"/>
              <a:t>, nu mă refer doar la ce postezi pe profil. Ci la </a:t>
            </a:r>
            <a:r>
              <a:rPr lang="ro-RO" sz="2000" b="1" dirty="0"/>
              <a:t>tot ce lași în urmă online</a:t>
            </a:r>
            <a:r>
              <a:rPr lang="ro-RO" sz="2000" dirty="0"/>
              <a:t>: comentarii, reacții, </a:t>
            </a:r>
            <a:r>
              <a:rPr lang="ro-RO" sz="2000" dirty="0" err="1"/>
              <a:t>stories</a:t>
            </a:r>
            <a:r>
              <a:rPr lang="ro-RO" sz="2000" dirty="0"/>
              <a:t>, chiar și ce pagini urmărești</a:t>
            </a:r>
          </a:p>
          <a:p>
            <a:pPr lvl="1"/>
            <a:r>
              <a:rPr lang="ro-RO" sz="1600" dirty="0"/>
              <a:t>Profil public pe Instagram: Ai un profil public. Postezi poze ok. Dar cineva poate face captură și le redistribuie fără să știi. Ce ai postat azi, poate fi comentat de cineva necunoscut peste ani</a:t>
            </a:r>
          </a:p>
          <a:p>
            <a:pPr lvl="1"/>
            <a:r>
              <a:rPr lang="ro-RO" sz="1600" dirty="0"/>
              <a:t>Comentarii lăsate la nervi: Scrii un comentariu ironic sau răutăcios. 6 luni mai târziu vrei să te înscrii într-un program internațional și cineva caută numele tău</a:t>
            </a:r>
          </a:p>
          <a:p>
            <a:pPr lvl="1"/>
            <a:r>
              <a:rPr lang="ro-RO" sz="1600" dirty="0" err="1"/>
              <a:t>Oversharing</a:t>
            </a:r>
            <a:r>
              <a:rPr lang="ro-RO" sz="1600" dirty="0"/>
              <a:t> în </a:t>
            </a:r>
            <a:r>
              <a:rPr lang="ro-RO" sz="1600" dirty="0" err="1"/>
              <a:t>stories</a:t>
            </a:r>
            <a:r>
              <a:rPr lang="ro-RO" sz="1600" dirty="0"/>
              <a:t>: Filmezi din greșeală carnetul de note, buletinul sau un membru al familiei. Pare nimic, dar cineva îți ia poza și o editează, o scoate din context</a:t>
            </a:r>
          </a:p>
          <a:p>
            <a:pPr lvl="1"/>
            <a:endParaRPr lang="ro-RO" sz="1600" dirty="0"/>
          </a:p>
          <a:p>
            <a:r>
              <a:rPr lang="ro-RO" sz="2000" dirty="0">
                <a:solidFill>
                  <a:srgbClr val="7030A0"/>
                </a:solidFill>
              </a:rPr>
              <a:t>Ce postezi online face parte din </a:t>
            </a:r>
            <a:r>
              <a:rPr lang="ro-RO" sz="2000" b="1" dirty="0">
                <a:solidFill>
                  <a:srgbClr val="7030A0"/>
                </a:solidFill>
              </a:rPr>
              <a:t>imaginea ta </a:t>
            </a:r>
            <a:r>
              <a:rPr lang="ro-RO" sz="2000" dirty="0">
                <a:solidFill>
                  <a:srgbClr val="7030A0"/>
                </a:solidFill>
              </a:rPr>
              <a:t>și poate rămâne mult timp disponibil</a:t>
            </a:r>
          </a:p>
          <a:p>
            <a:r>
              <a:rPr lang="ro-RO" sz="2000" dirty="0">
                <a:solidFill>
                  <a:srgbClr val="7030A0"/>
                </a:solidFill>
              </a:rPr>
              <a:t>Securitatea nu înseamnă să te ascunzi, ci </a:t>
            </a:r>
            <a:r>
              <a:rPr lang="ro-RO" sz="2000" b="1" dirty="0">
                <a:solidFill>
                  <a:srgbClr val="7030A0"/>
                </a:solidFill>
              </a:rPr>
              <a:t>alegere conștientă a ce faci public</a:t>
            </a:r>
          </a:p>
          <a:p>
            <a:r>
              <a:rPr lang="ro-RO" sz="2000" dirty="0">
                <a:solidFill>
                  <a:srgbClr val="7030A0"/>
                </a:solidFill>
              </a:rPr>
              <a:t>Ai </a:t>
            </a:r>
            <a:r>
              <a:rPr lang="ro-RO" sz="2000" b="1" dirty="0">
                <a:solidFill>
                  <a:srgbClr val="7030A0"/>
                </a:solidFill>
              </a:rPr>
              <a:t>control parțial, dar responsabilitate deplină </a:t>
            </a:r>
            <a:r>
              <a:rPr lang="ro-RO" sz="2000" dirty="0">
                <a:solidFill>
                  <a:srgbClr val="7030A0"/>
                </a:solidFill>
              </a:rPr>
              <a:t>pentru identitatea ta digitală</a:t>
            </a:r>
          </a:p>
          <a:p>
            <a:endParaRPr lang="ro-RO" sz="2000" dirty="0"/>
          </a:p>
        </p:txBody>
      </p:sp>
    </p:spTree>
    <p:extLst>
      <p:ext uri="{BB962C8B-B14F-4D97-AF65-F5344CB8AC3E}">
        <p14:creationId xmlns:p14="http://schemas.microsoft.com/office/powerpoint/2010/main" val="4142956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8EA26-E163-931D-A24C-CBBF2F7A1E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D1823F-887B-D149-DA34-287530E6FC80}"/>
              </a:ext>
            </a:extLst>
          </p:cNvPr>
          <p:cNvSpPr>
            <a:spLocks noGrp="1"/>
          </p:cNvSpPr>
          <p:nvPr>
            <p:ph idx="1"/>
          </p:nvPr>
        </p:nvSpPr>
        <p:spPr>
          <a:xfrm>
            <a:off x="838200" y="1825625"/>
            <a:ext cx="10515600" cy="4516986"/>
          </a:xfrm>
        </p:spPr>
        <p:txBody>
          <a:bodyPr>
            <a:normAutofit lnSpcReduction="10000"/>
          </a:bodyPr>
          <a:lstStyle/>
          <a:p>
            <a:r>
              <a:rPr lang="ro-RO" sz="1400" dirty="0">
                <a:highlight>
                  <a:srgbClr val="00FF00"/>
                </a:highlight>
                <a:hlinkClick r:id="rId2"/>
              </a:rPr>
              <a:t>https://www.change.org/</a:t>
            </a:r>
            <a:endParaRPr lang="ro-RO" sz="1400" dirty="0">
              <a:highlight>
                <a:srgbClr val="00FF00"/>
              </a:highlight>
            </a:endParaRPr>
          </a:p>
          <a:p>
            <a:r>
              <a:rPr lang="ro-RO" sz="1400" dirty="0">
                <a:highlight>
                  <a:srgbClr val="00FFFF"/>
                </a:highlight>
                <a:hlinkClick r:id="rId3"/>
              </a:rPr>
              <a:t>https://e-consultare.gov.ro/w/</a:t>
            </a:r>
            <a:endParaRPr lang="ro-RO" sz="1400" dirty="0">
              <a:highlight>
                <a:srgbClr val="00FFFF"/>
              </a:highlight>
            </a:endParaRPr>
          </a:p>
          <a:p>
            <a:r>
              <a:rPr lang="ro-RO" sz="1100" dirty="0">
                <a:hlinkClick r:id="rId4"/>
              </a:rPr>
              <a:t>https://secure.avaaz.org/page/en/</a:t>
            </a:r>
            <a:endParaRPr lang="ro-RO" sz="1100" dirty="0"/>
          </a:p>
          <a:p>
            <a:pPr lvl="1"/>
            <a:r>
              <a:rPr lang="ro-RO" sz="1150" dirty="0"/>
              <a:t> </a:t>
            </a:r>
            <a:r>
              <a:rPr lang="ro-RO" sz="1150" dirty="0">
                <a:hlinkClick r:id="rId5"/>
              </a:rPr>
              <a:t>„Educație sexuală în școli ACUM!”</a:t>
            </a:r>
            <a:r>
              <a:rPr lang="ro-RO" sz="1150" dirty="0"/>
              <a:t> Scop: Introducerea educației sexuale în programa școlară pentru a preveni sarcinile nedorite și bolile cu transmitere sexuală</a:t>
            </a:r>
          </a:p>
          <a:p>
            <a:pPr lvl="1"/>
            <a:r>
              <a:rPr lang="ro-RO" sz="1150" dirty="0">
                <a:hlinkClick r:id="rId6"/>
              </a:rPr>
              <a:t>„Vrem filmul </a:t>
            </a:r>
            <a:r>
              <a:rPr lang="ro-RO" sz="1150" dirty="0" err="1">
                <a:hlinkClick r:id="rId6"/>
              </a:rPr>
              <a:t>Colorful</a:t>
            </a:r>
            <a:r>
              <a:rPr lang="ro-RO" sz="1150" dirty="0">
                <a:hlinkClick r:id="rId6"/>
              </a:rPr>
              <a:t> </a:t>
            </a:r>
            <a:r>
              <a:rPr lang="ro-RO" sz="1150" dirty="0" err="1">
                <a:hlinkClick r:id="rId6"/>
              </a:rPr>
              <a:t>Stage</a:t>
            </a:r>
            <a:r>
              <a:rPr lang="ro-RO" sz="1150" dirty="0">
                <a:hlinkClick r:id="rId6"/>
              </a:rPr>
              <a:t>! A </a:t>
            </a:r>
            <a:r>
              <a:rPr lang="ro-RO" sz="1150" dirty="0" err="1">
                <a:hlinkClick r:id="rId6"/>
              </a:rPr>
              <a:t>Miku</a:t>
            </a:r>
            <a:r>
              <a:rPr lang="ro-RO" sz="1150" dirty="0">
                <a:hlinkClick r:id="rId6"/>
              </a:rPr>
              <a:t> Who </a:t>
            </a:r>
            <a:r>
              <a:rPr lang="ro-RO" sz="1150" dirty="0" err="1">
                <a:hlinkClick r:id="rId6"/>
              </a:rPr>
              <a:t>Can't</a:t>
            </a:r>
            <a:r>
              <a:rPr lang="ro-RO" sz="1150" dirty="0">
                <a:hlinkClick r:id="rId6"/>
              </a:rPr>
              <a:t> </a:t>
            </a:r>
            <a:r>
              <a:rPr lang="ro-RO" sz="1150" dirty="0" err="1">
                <a:hlinkClick r:id="rId6"/>
              </a:rPr>
              <a:t>Sing</a:t>
            </a:r>
            <a:r>
              <a:rPr lang="ro-RO" sz="1150" dirty="0">
                <a:hlinkClick r:id="rId6"/>
              </a:rPr>
              <a:t> în cinematografele din România!”</a:t>
            </a:r>
            <a:r>
              <a:rPr lang="ro-RO" sz="1150" dirty="0"/>
              <a:t> Scop: Solicitarea difuzării filmului în cinematografele românești</a:t>
            </a:r>
          </a:p>
          <a:p>
            <a:pPr lvl="1"/>
            <a:r>
              <a:rPr lang="ro-RO" sz="1150" dirty="0">
                <a:hlinkClick r:id="rId7"/>
              </a:rPr>
              <a:t>„Stop abuzului câinilor în România”</a:t>
            </a:r>
            <a:r>
              <a:rPr lang="ro-RO" sz="1150" dirty="0"/>
              <a:t> Scop: Cererea de măsuri urgente împotriva maltratării câinilor</a:t>
            </a:r>
          </a:p>
          <a:p>
            <a:endParaRPr lang="ro-RO" sz="1600" dirty="0"/>
          </a:p>
          <a:p>
            <a:pPr algn="ctr"/>
            <a:r>
              <a:rPr lang="ro-RO" sz="1800" dirty="0">
                <a:solidFill>
                  <a:srgbClr val="00B050"/>
                </a:solidFill>
              </a:rPr>
              <a:t>Ai semnat vreodată o petiție online? Ce te-a convins să o faci (sau nu)?</a:t>
            </a:r>
          </a:p>
          <a:p>
            <a:pPr algn="ctr"/>
            <a:r>
              <a:rPr lang="ro-RO" sz="1800" dirty="0">
                <a:solidFill>
                  <a:srgbClr val="00B050"/>
                </a:solidFill>
              </a:rPr>
              <a:t>Ce cauză ți-ai dori să susții în spațiul public digital?</a:t>
            </a:r>
          </a:p>
          <a:p>
            <a:pPr algn="ctr"/>
            <a:r>
              <a:rPr lang="ro-RO" sz="1800" dirty="0">
                <a:solidFill>
                  <a:srgbClr val="00B050"/>
                </a:solidFill>
              </a:rPr>
              <a:t>Ce diferență există între o reacție (</a:t>
            </a:r>
            <a:r>
              <a:rPr lang="ro-RO" sz="1800" dirty="0" err="1">
                <a:solidFill>
                  <a:srgbClr val="00B050"/>
                </a:solidFill>
              </a:rPr>
              <a:t>like</a:t>
            </a:r>
            <a:r>
              <a:rPr lang="ro-RO" sz="1800" dirty="0">
                <a:solidFill>
                  <a:srgbClr val="00B050"/>
                </a:solidFill>
              </a:rPr>
              <a:t>/</a:t>
            </a:r>
            <a:r>
              <a:rPr lang="ro-RO" sz="1800" dirty="0" err="1">
                <a:solidFill>
                  <a:srgbClr val="00B050"/>
                </a:solidFill>
              </a:rPr>
              <a:t>share</a:t>
            </a:r>
            <a:r>
              <a:rPr lang="ro-RO" sz="1800" dirty="0">
                <a:solidFill>
                  <a:srgbClr val="00B050"/>
                </a:solidFill>
              </a:rPr>
              <a:t>) și participare reală?</a:t>
            </a:r>
          </a:p>
          <a:p>
            <a:pPr algn="ctr"/>
            <a:r>
              <a:rPr lang="ro-RO" sz="1800" dirty="0">
                <a:solidFill>
                  <a:srgbClr val="00B050"/>
                </a:solidFill>
              </a:rPr>
              <a:t>Crezi că vocile tinerilor sunt ascultate online? De ce?</a:t>
            </a:r>
          </a:p>
          <a:p>
            <a:pPr algn="ctr"/>
            <a:r>
              <a:rPr lang="ro-RO" sz="1800" dirty="0">
                <a:solidFill>
                  <a:srgbClr val="00B050"/>
                </a:solidFill>
              </a:rPr>
              <a:t>Ce tip de exprimare contează?</a:t>
            </a:r>
          </a:p>
          <a:p>
            <a:pPr algn="ctr"/>
            <a:endParaRPr lang="ro-RO" sz="1800" dirty="0">
              <a:solidFill>
                <a:srgbClr val="00B050"/>
              </a:solidFill>
            </a:endParaRPr>
          </a:p>
          <a:p>
            <a:pPr>
              <a:lnSpc>
                <a:spcPct val="110000"/>
              </a:lnSpc>
            </a:pPr>
            <a:r>
              <a:rPr lang="ro-RO" sz="1800" dirty="0">
                <a:solidFill>
                  <a:srgbClr val="7030A0"/>
                </a:solidFill>
              </a:rPr>
              <a:t>Chiar dacă o petiție nu produce o schimbare imediată, ea poate </a:t>
            </a:r>
            <a:r>
              <a:rPr lang="ro-RO" sz="1800" b="1" dirty="0">
                <a:solidFill>
                  <a:srgbClr val="7030A0"/>
                </a:solidFill>
              </a:rPr>
              <a:t>atrage atenția</a:t>
            </a:r>
            <a:r>
              <a:rPr lang="ro-RO" sz="1800" dirty="0">
                <a:solidFill>
                  <a:srgbClr val="7030A0"/>
                </a:solidFill>
              </a:rPr>
              <a:t>, creează presiune publică și arată că un subiect contează pentru oameni reali. De multe ori, </a:t>
            </a:r>
            <a:r>
              <a:rPr lang="ro-RO" sz="1800" b="1" dirty="0">
                <a:solidFill>
                  <a:srgbClr val="7030A0"/>
                </a:solidFill>
              </a:rPr>
              <a:t>o petiție e primul pas spre o dezbatere</a:t>
            </a:r>
          </a:p>
        </p:txBody>
      </p:sp>
      <p:sp>
        <p:nvSpPr>
          <p:cNvPr id="6" name="Title 1">
            <a:extLst>
              <a:ext uri="{FF2B5EF4-FFF2-40B4-BE49-F238E27FC236}">
                <a16:creationId xmlns:a16="http://schemas.microsoft.com/office/drawing/2014/main" id="{2482697A-1B56-3FC9-6E93-BF1D89285EF6}"/>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4. </a:t>
            </a:r>
            <a:r>
              <a:rPr lang="ro-RO" sz="1800" b="1" dirty="0">
                <a:solidFill>
                  <a:srgbClr val="7030A0"/>
                </a:solidFill>
                <a:effectLst/>
                <a:latin typeface="+mn-lt"/>
                <a:ea typeface="Calibri" panose="020F0502020204030204" pitchFamily="34" charset="0"/>
                <a:cs typeface="Times New Roman" panose="02020603050405020304" pitchFamily="18" charset="0"/>
              </a:rPr>
              <a:t>Participarea digitală activă </a:t>
            </a:r>
            <a:r>
              <a:rPr lang="ro-RO" sz="1800" b="1" dirty="0">
                <a:effectLst/>
                <a:latin typeface="+mn-lt"/>
                <a:ea typeface="Calibri" panose="020F0502020204030204" pitchFamily="34" charset="0"/>
                <a:cs typeface="Times New Roman" panose="02020603050405020304" pitchFamily="18" charset="0"/>
              </a:rPr>
              <a:t>- Instrumente și practici</a:t>
            </a:r>
            <a:br>
              <a:rPr lang="ro-RO" sz="1800" b="1" noProof="0" dirty="0">
                <a:effectLst/>
                <a:latin typeface="+mn-lt"/>
                <a:ea typeface="Calibri" panose="020F0502020204030204" pitchFamily="34" charset="0"/>
                <a:cs typeface="Times New Roman" panose="02020603050405020304" pitchFamily="18" charset="0"/>
              </a:rPr>
            </a:br>
            <a:r>
              <a:rPr lang="ro-RO" sz="1800" b="1" dirty="0">
                <a:latin typeface="+mn-lt"/>
                <a:ea typeface="Calibri" panose="020F0502020204030204" pitchFamily="34" charset="0"/>
                <a:cs typeface="Times New Roman" panose="02020603050405020304" pitchFamily="18" charset="0"/>
              </a:rPr>
              <a:t>4.2</a:t>
            </a:r>
            <a:r>
              <a:rPr lang="ro-RO" sz="1800" b="1" noProof="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Explorare practică: Cum ne facem vocea auzită online?</a:t>
            </a:r>
            <a:r>
              <a:rPr lang="ro-RO" sz="1800"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1197587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93DB-D583-F9E4-23C3-B2B783FB0C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1A0406-669F-0063-8BB1-DC271235418D}"/>
              </a:ext>
            </a:extLst>
          </p:cNvPr>
          <p:cNvSpPr>
            <a:spLocks noGrp="1"/>
          </p:cNvSpPr>
          <p:nvPr>
            <p:ph idx="1"/>
          </p:nvPr>
        </p:nvSpPr>
        <p:spPr>
          <a:xfrm>
            <a:off x="838200" y="1825625"/>
            <a:ext cx="10515600" cy="4516986"/>
          </a:xfrm>
        </p:spPr>
        <p:txBody>
          <a:bodyPr>
            <a:normAutofit/>
          </a:bodyPr>
          <a:lstStyle/>
          <a:p>
            <a:r>
              <a:rPr lang="ro-RO" sz="1600" dirty="0">
                <a:solidFill>
                  <a:srgbClr val="7030A0"/>
                </a:solidFill>
              </a:rPr>
              <a:t>Uneori, o petiție e doar începutul unei campanii mai mari: se poate transforma într-o </a:t>
            </a:r>
            <a:r>
              <a:rPr lang="ro-RO" sz="1600" b="1" dirty="0">
                <a:solidFill>
                  <a:srgbClr val="7030A0"/>
                </a:solidFill>
              </a:rPr>
              <a:t>scrisoare deschisă</a:t>
            </a:r>
            <a:r>
              <a:rPr lang="ro-RO" sz="1600" dirty="0">
                <a:solidFill>
                  <a:srgbClr val="7030A0"/>
                </a:solidFill>
              </a:rPr>
              <a:t>, într-o </a:t>
            </a:r>
            <a:r>
              <a:rPr lang="ro-RO" sz="1600" b="1" dirty="0">
                <a:solidFill>
                  <a:srgbClr val="7030A0"/>
                </a:solidFill>
              </a:rPr>
              <a:t>acțiune civică</a:t>
            </a:r>
            <a:r>
              <a:rPr lang="ro-RO" sz="1600" dirty="0">
                <a:solidFill>
                  <a:srgbClr val="7030A0"/>
                </a:solidFill>
              </a:rPr>
              <a:t> sau într-un </a:t>
            </a:r>
            <a:r>
              <a:rPr lang="ro-RO" sz="1600" b="1" dirty="0">
                <a:solidFill>
                  <a:srgbClr val="7030A0"/>
                </a:solidFill>
              </a:rPr>
              <a:t>subiect de presiune media</a:t>
            </a:r>
          </a:p>
          <a:p>
            <a:r>
              <a:rPr lang="ro-RO" sz="1600" dirty="0">
                <a:solidFill>
                  <a:srgbClr val="7030A0"/>
                </a:solidFill>
              </a:rPr>
              <a:t>Nicio petiție dintre cele prezentate nu a avut un rezultat imediat. Dar toate au strâns semnături, au fost distribuite, unele au apărut în presă. Iar pentru inițiator, chiar și atât poate fi un semnal că vocea lui contează. Și uneori e nevoie să începi de undeva, chiar dacă răspunsul nu vine din prima</a:t>
            </a:r>
          </a:p>
          <a:p>
            <a:endParaRPr lang="ro-RO" sz="1600" dirty="0">
              <a:solidFill>
                <a:srgbClr val="7030A0"/>
              </a:solidFill>
            </a:endParaRPr>
          </a:p>
          <a:p>
            <a:endParaRPr lang="ro-RO" sz="1600" dirty="0">
              <a:solidFill>
                <a:srgbClr val="7030A0"/>
              </a:solidFill>
            </a:endParaRPr>
          </a:p>
          <a:p>
            <a:endParaRPr lang="ro-RO" sz="1600" dirty="0">
              <a:solidFill>
                <a:srgbClr val="7030A0"/>
              </a:solidFill>
            </a:endParaRPr>
          </a:p>
          <a:p>
            <a:r>
              <a:rPr lang="ro-RO" sz="2000" dirty="0">
                <a:solidFill>
                  <a:srgbClr val="7030A0"/>
                </a:solidFill>
              </a:rPr>
              <a:t>Participarea digitală înseamnă mai mult decât exprimare: e despre </a:t>
            </a:r>
            <a:r>
              <a:rPr lang="ro-RO" sz="2000" b="1" dirty="0">
                <a:solidFill>
                  <a:srgbClr val="7030A0"/>
                </a:solidFill>
              </a:rPr>
              <a:t>acțiune și responsabilitate</a:t>
            </a:r>
          </a:p>
          <a:p>
            <a:r>
              <a:rPr lang="ro-RO" sz="2000" dirty="0">
                <a:solidFill>
                  <a:srgbClr val="7030A0"/>
                </a:solidFill>
              </a:rPr>
              <a:t>Există platforme unde opiniile tinerilor pot avea vizibilitate și impact real</a:t>
            </a:r>
          </a:p>
          <a:p>
            <a:r>
              <a:rPr lang="ro-RO" sz="2000" b="1" dirty="0">
                <a:solidFill>
                  <a:srgbClr val="7030A0"/>
                </a:solidFill>
              </a:rPr>
              <a:t>Fiecare click </a:t>
            </a:r>
            <a:r>
              <a:rPr lang="ro-RO" sz="2000" dirty="0">
                <a:solidFill>
                  <a:srgbClr val="7030A0"/>
                </a:solidFill>
              </a:rPr>
              <a:t>poate fi un gest civic – dar contează cum, unde și pentru ce</a:t>
            </a:r>
          </a:p>
          <a:p>
            <a:endParaRPr lang="ro-RO" sz="1600" dirty="0">
              <a:solidFill>
                <a:srgbClr val="7030A0"/>
              </a:solidFill>
            </a:endParaRPr>
          </a:p>
        </p:txBody>
      </p:sp>
    </p:spTree>
    <p:extLst>
      <p:ext uri="{BB962C8B-B14F-4D97-AF65-F5344CB8AC3E}">
        <p14:creationId xmlns:p14="http://schemas.microsoft.com/office/powerpoint/2010/main" val="4004183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64F42-19CA-E2B1-89F3-8DB3C2A35D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2D3091-0B65-CAAE-42EC-6815D785BE2E}"/>
              </a:ext>
            </a:extLst>
          </p:cNvPr>
          <p:cNvSpPr>
            <a:spLocks noGrp="1"/>
          </p:cNvSpPr>
          <p:nvPr>
            <p:ph idx="1"/>
          </p:nvPr>
        </p:nvSpPr>
        <p:spPr>
          <a:xfrm>
            <a:off x="838200" y="694114"/>
            <a:ext cx="10515600" cy="5648498"/>
          </a:xfrm>
        </p:spPr>
        <p:txBody>
          <a:bodyPr>
            <a:normAutofit/>
          </a:bodyPr>
          <a:lstStyle/>
          <a:p>
            <a:r>
              <a:rPr lang="ro-RO" sz="1800" dirty="0">
                <a:effectLst/>
                <a:ea typeface="Calibri" panose="020F0502020204030204" pitchFamily="34" charset="0"/>
                <a:cs typeface="Times New Roman" panose="02020603050405020304" pitchFamily="18" charset="0"/>
              </a:rPr>
              <a:t>Exemple de proiecte de participare civică și </a:t>
            </a:r>
            <a:r>
              <a:rPr lang="ro-RO" sz="1800" dirty="0" err="1">
                <a:effectLst/>
                <a:ea typeface="Calibri" panose="020F0502020204030204" pitchFamily="34" charset="0"/>
                <a:cs typeface="Times New Roman" panose="02020603050405020304" pitchFamily="18" charset="0"/>
              </a:rPr>
              <a:t>storytelling</a:t>
            </a:r>
            <a:r>
              <a:rPr lang="ro-RO" sz="1800" dirty="0">
                <a:effectLst/>
                <a:ea typeface="Calibri" panose="020F0502020204030204" pitchFamily="34" charset="0"/>
                <a:cs typeface="Times New Roman" panose="02020603050405020304" pitchFamily="18" charset="0"/>
              </a:rPr>
              <a:t> digital:</a:t>
            </a:r>
          </a:p>
          <a:p>
            <a:pPr lvl="1"/>
            <a:r>
              <a:rPr lang="ro-RO" sz="1200" dirty="0"/>
              <a:t>„Schimbă lumea cu o </a:t>
            </a:r>
            <a:r>
              <a:rPr lang="ro-RO" sz="1200" dirty="0" err="1"/>
              <a:t>memă</a:t>
            </a:r>
            <a:r>
              <a:rPr lang="ro-RO" sz="1200" dirty="0"/>
              <a:t>!” – </a:t>
            </a:r>
            <a:r>
              <a:rPr lang="ro-RO" sz="1200" dirty="0">
                <a:hlinkClick r:id="rId2"/>
              </a:rPr>
              <a:t>Mediawise Society</a:t>
            </a:r>
            <a:endParaRPr lang="ro-RO" sz="1200" dirty="0"/>
          </a:p>
          <a:p>
            <a:pPr marL="457200" lvl="1" indent="0">
              <a:buNone/>
            </a:pPr>
            <a:r>
              <a:rPr lang="ro-RO" sz="1200" dirty="0"/>
              <a:t>Un proiect care încurajează tinerii să creeze </a:t>
            </a:r>
            <a:r>
              <a:rPr lang="ro-RO" sz="1200" dirty="0" err="1"/>
              <a:t>meme</a:t>
            </a:r>
            <a:r>
              <a:rPr lang="ro-RO" sz="1200" dirty="0"/>
              <a:t>-uri cu mesaj civic, folosind umorul și cultura digitală pentru a promova implicarea civică</a:t>
            </a:r>
          </a:p>
          <a:p>
            <a:pPr lvl="1"/>
            <a:r>
              <a:rPr lang="ro-RO" sz="1200" dirty="0">
                <a:hlinkClick r:id="rId3"/>
              </a:rPr>
              <a:t>„The Power of </a:t>
            </a:r>
            <a:r>
              <a:rPr lang="ro-RO" sz="1200" dirty="0" err="1">
                <a:hlinkClick r:id="rId3"/>
              </a:rPr>
              <a:t>Storytelling</a:t>
            </a:r>
            <a:r>
              <a:rPr lang="ro-RO" sz="1200" dirty="0">
                <a:hlinkClick r:id="rId3"/>
              </a:rPr>
              <a:t>” </a:t>
            </a:r>
            <a:r>
              <a:rPr lang="ro-RO" sz="1200" dirty="0"/>
              <a:t>– Conferință anuală</a:t>
            </a:r>
          </a:p>
          <a:p>
            <a:pPr marL="457200" lvl="1" indent="0">
              <a:buNone/>
            </a:pPr>
            <a:r>
              <a:rPr lang="ro-RO" sz="1200" dirty="0"/>
              <a:t>Un eveniment internațional organizat la București, care aduce împreună povestitori din diverse domenii pentru a discuta despre impactul poveștilor în societate</a:t>
            </a:r>
          </a:p>
          <a:p>
            <a:pPr lvl="1"/>
            <a:r>
              <a:rPr lang="ro-RO" sz="1200" dirty="0"/>
              <a:t>„F-</a:t>
            </a:r>
            <a:r>
              <a:rPr lang="ro-RO" sz="1200" dirty="0" err="1"/>
              <a:t>Sides</a:t>
            </a:r>
            <a:r>
              <a:rPr lang="ro-RO" sz="1200" dirty="0"/>
              <a:t>” – </a:t>
            </a:r>
            <a:r>
              <a:rPr lang="ro-RO" sz="1200" dirty="0">
                <a:hlinkClick r:id="rId4"/>
              </a:rPr>
              <a:t>Cineclub și festival feminist de film</a:t>
            </a:r>
            <a:endParaRPr lang="ro-RO" sz="1200" dirty="0"/>
          </a:p>
          <a:p>
            <a:pPr marL="457200" lvl="1" indent="0">
              <a:buNone/>
            </a:pPr>
            <a:r>
              <a:rPr lang="ro-RO" sz="1200" dirty="0"/>
              <a:t>Un proiect care promovează filme realizate de femei și abordează teme legate de egalitatea de gen, prin proiecții și discuții în diverse orașe din România</a:t>
            </a:r>
          </a:p>
          <a:p>
            <a:pPr lvl="1"/>
            <a:r>
              <a:rPr lang="ro-RO" sz="1200" dirty="0">
                <a:hlinkClick r:id="rId5"/>
              </a:rPr>
              <a:t>„Ajungem MARI” </a:t>
            </a:r>
            <a:r>
              <a:rPr lang="ro-RO" sz="1200" dirty="0"/>
              <a:t>– Program de sprijin pentru copii și tineri (</a:t>
            </a:r>
            <a:r>
              <a:rPr lang="ro-RO" sz="1200" dirty="0">
                <a:hlinkClick r:id="rId6"/>
              </a:rPr>
              <a:t>instagram</a:t>
            </a:r>
            <a:r>
              <a:rPr lang="ro-RO" sz="1200" dirty="0"/>
              <a:t>)</a:t>
            </a:r>
          </a:p>
          <a:p>
            <a:pPr marL="457200" lvl="1" indent="0">
              <a:buNone/>
            </a:pPr>
            <a:r>
              <a:rPr lang="ro-RO" sz="1200" dirty="0"/>
              <a:t>Un program național/ ONG care sprijină copii și tineri din medii defavorizate, oferindu-le acces la educație și dezvoltare personală</a:t>
            </a:r>
          </a:p>
          <a:p>
            <a:pPr lvl="1"/>
            <a:r>
              <a:rPr lang="ro-RO" sz="1200" dirty="0">
                <a:hlinkClick r:id="rId7"/>
              </a:rPr>
              <a:t>„Activism de mediu pentru arii naturale protejate” </a:t>
            </a:r>
            <a:r>
              <a:rPr lang="ro-RO" sz="1200" dirty="0"/>
              <a:t>– ACDB</a:t>
            </a:r>
          </a:p>
          <a:p>
            <a:pPr marL="457200" lvl="1" indent="0">
              <a:buNone/>
            </a:pPr>
            <a:r>
              <a:rPr lang="ro-RO" sz="1200" dirty="0"/>
              <a:t>Un proiect care implică tineri în activități de protecție a mediului și conservare a ariilor naturale protejate din România</a:t>
            </a:r>
          </a:p>
          <a:p>
            <a:pPr marL="457200" lvl="1" indent="0">
              <a:buNone/>
            </a:pPr>
            <a:r>
              <a:rPr lang="ro-RO" sz="1200" dirty="0">
                <a:hlinkClick r:id="rId8"/>
              </a:rPr>
              <a:t>https://ecopresa.md/si-au-dedicat-timpul-extrascolar-pentru-educatie-ecologica-patru-ani-de-activism-de-mediu-pentru-tinerii-din-r-moldova/</a:t>
            </a:r>
            <a:r>
              <a:rPr lang="ro-RO" sz="1200" dirty="0"/>
              <a:t> </a:t>
            </a:r>
          </a:p>
          <a:p>
            <a:endParaRPr lang="ro-RO" sz="1600" dirty="0"/>
          </a:p>
          <a:p>
            <a:r>
              <a:rPr lang="ro-RO" sz="1600" dirty="0">
                <a:hlinkClick r:id="rId9"/>
              </a:rPr>
              <a:t>https://www.ahpsr.org/stories/pillars-of-strength-embedded-research-resilience-mozambique/</a:t>
            </a:r>
            <a:r>
              <a:rPr lang="ro-RO" sz="1600" dirty="0"/>
              <a:t> </a:t>
            </a:r>
          </a:p>
          <a:p>
            <a:r>
              <a:rPr lang="ro-RO" sz="1600" dirty="0">
                <a:hlinkClick r:id="rId10"/>
              </a:rPr>
              <a:t>https://www.consilium.europa.eu/en/5-facts-eu-climate-neutrality/</a:t>
            </a:r>
            <a:r>
              <a:rPr lang="ro-RO" sz="1600" dirty="0"/>
              <a:t> </a:t>
            </a:r>
          </a:p>
          <a:p>
            <a:endParaRPr lang="ro-RO" sz="1600" dirty="0"/>
          </a:p>
          <a:p>
            <a:r>
              <a:rPr lang="ro-RO" sz="1600" dirty="0" err="1">
                <a:ea typeface="Calibri" panose="020F0502020204030204" pitchFamily="34" charset="0"/>
                <a:cs typeface="Times New Roman" panose="02020603050405020304" pitchFamily="18" charset="0"/>
              </a:rPr>
              <a:t>S</a:t>
            </a:r>
            <a:r>
              <a:rPr lang="ro-RO" sz="1600" dirty="0" err="1">
                <a:effectLst/>
                <a:ea typeface="Calibri" panose="020F0502020204030204" pitchFamily="34" charset="0"/>
                <a:cs typeface="Times New Roman" panose="02020603050405020304" pitchFamily="18" charset="0"/>
              </a:rPr>
              <a:t>torytelling</a:t>
            </a:r>
            <a:r>
              <a:rPr lang="ro-RO" sz="1600" dirty="0">
                <a:effectLst/>
                <a:ea typeface="Calibri" panose="020F0502020204030204" pitchFamily="34" charset="0"/>
                <a:cs typeface="Times New Roman" panose="02020603050405020304" pitchFamily="18" charset="0"/>
              </a:rPr>
              <a:t> = utilizarea </a:t>
            </a:r>
            <a:r>
              <a:rPr lang="ro-RO" sz="1600" dirty="0"/>
              <a:t>instrumente online (video, social media, podcasturi, bloguri etc.) pentru a spune povești personale sau colective care transmit un mesaj care contează/ puternic și care creează empatie, reacție sau acțiune</a:t>
            </a:r>
          </a:p>
          <a:p>
            <a:r>
              <a:rPr lang="ro-RO" sz="1600" dirty="0">
                <a:solidFill>
                  <a:srgbClr val="7030A0"/>
                </a:solidFill>
              </a:rPr>
              <a:t>Nu e doar despre tine – e despre cum </a:t>
            </a:r>
            <a:r>
              <a:rPr lang="ro-RO" sz="1600" b="1" dirty="0">
                <a:solidFill>
                  <a:srgbClr val="7030A0"/>
                </a:solidFill>
              </a:rPr>
              <a:t>experiența ta poate face pe alții să înțeleagă o problemă, să empatizeze și poate chiar să se implice</a:t>
            </a:r>
          </a:p>
          <a:p>
            <a:endParaRPr lang="ro-RO" sz="1600" dirty="0"/>
          </a:p>
        </p:txBody>
      </p:sp>
    </p:spTree>
    <p:extLst>
      <p:ext uri="{BB962C8B-B14F-4D97-AF65-F5344CB8AC3E}">
        <p14:creationId xmlns:p14="http://schemas.microsoft.com/office/powerpoint/2010/main" val="1294255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EAAE1-AB20-BFF0-AB5F-A02A38688F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8E8A4A-AFD8-4D4B-DD75-D3223CC50811}"/>
              </a:ext>
            </a:extLst>
          </p:cNvPr>
          <p:cNvSpPr>
            <a:spLocks noGrp="1"/>
          </p:cNvSpPr>
          <p:nvPr>
            <p:ph idx="1"/>
          </p:nvPr>
        </p:nvSpPr>
        <p:spPr>
          <a:xfrm>
            <a:off x="838200" y="1825625"/>
            <a:ext cx="10515600" cy="4516986"/>
          </a:xfrm>
        </p:spPr>
        <p:txBody>
          <a:bodyPr>
            <a:normAutofit lnSpcReduction="10000"/>
          </a:bodyPr>
          <a:lstStyle/>
          <a:p>
            <a:r>
              <a:rPr lang="ro-RO" sz="1800" dirty="0"/>
              <a:t>Grupuri, se decide structura</a:t>
            </a:r>
          </a:p>
          <a:p>
            <a:r>
              <a:rPr lang="ro-RO" sz="1800" dirty="0"/>
              <a:t>Se selectează teme (</a:t>
            </a:r>
            <a:r>
              <a:rPr lang="ro-RO" sz="1800" b="1" dirty="0">
                <a:highlight>
                  <a:srgbClr val="FFFF00"/>
                </a:highlight>
              </a:rPr>
              <a:t>idee civică</a:t>
            </a:r>
            <a:r>
              <a:rPr lang="ro-RO" sz="1800" dirty="0"/>
              <a:t>), mini-dezbatere</a:t>
            </a: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problemă vreți să abordați și de ce?</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Cui vă adresați? Cine ar trebui să vadă mesajul vostru?</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mesaj vreți să transmiteți și prin ce ton (serios, emoțional, ironic)?</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instrument digital vă ajută cel mai mult în această campanie?</a:t>
            </a:r>
            <a:endParaRPr lang="en-US" sz="2100" kern="100" dirty="0">
              <a:solidFill>
                <a:srgbClr val="00B050"/>
              </a:solidFill>
              <a:effectLst/>
              <a:ea typeface="Calibri" panose="020F0502020204030204" pitchFamily="34" charset="0"/>
              <a:cs typeface="Times New Roman" panose="02020603050405020304" pitchFamily="18" charset="0"/>
            </a:endParaRPr>
          </a:p>
          <a:p>
            <a:r>
              <a:rPr lang="ro-RO" sz="1800" dirty="0"/>
              <a:t>Fiecare echipă dezvoltă o mini-campanie alcătuită din 3 </a:t>
            </a:r>
            <a:r>
              <a:rPr lang="ro-RO" sz="1800" b="1" dirty="0">
                <a:highlight>
                  <a:srgbClr val="FFFF00"/>
                </a:highlight>
              </a:rPr>
              <a:t>componente</a:t>
            </a:r>
            <a:r>
              <a:rPr lang="ro-RO" sz="1800" dirty="0"/>
              <a:t>:</a:t>
            </a:r>
          </a:p>
          <a:p>
            <a:pPr lvl="1">
              <a:buFont typeface="+mj-lt"/>
              <a:buAutoNum type="arabicPeriod"/>
            </a:pPr>
            <a:r>
              <a:rPr lang="ro-RO" sz="1800" dirty="0"/>
              <a:t>Un vizual creat în </a:t>
            </a:r>
            <a:r>
              <a:rPr lang="ro-RO" sz="1800" dirty="0" err="1"/>
              <a:t>Canva</a:t>
            </a:r>
            <a:r>
              <a:rPr lang="ro-RO" sz="1800" dirty="0"/>
              <a:t> – afiș, postare, mesaj grafic</a:t>
            </a:r>
          </a:p>
          <a:p>
            <a:pPr lvl="1">
              <a:buFont typeface="+mj-lt"/>
              <a:buAutoNum type="arabicPeriod"/>
            </a:pPr>
            <a:r>
              <a:rPr lang="ro-RO" sz="1800" dirty="0"/>
              <a:t>O petiție simulată creată pe Change.org (titlu, scurt text de motivare)</a:t>
            </a:r>
          </a:p>
          <a:p>
            <a:pPr lvl="1">
              <a:buFont typeface="+mj-lt"/>
              <a:buAutoNum type="arabicPeriod"/>
            </a:pPr>
            <a:r>
              <a:rPr lang="ro-RO" sz="1800" dirty="0"/>
              <a:t>Un mesaj video pentru Instagram </a:t>
            </a:r>
            <a:r>
              <a:rPr lang="ro-RO" sz="1800" dirty="0" err="1"/>
              <a:t>Reels</a:t>
            </a:r>
            <a:r>
              <a:rPr lang="ro-RO" sz="1800" dirty="0"/>
              <a:t> sau </a:t>
            </a:r>
            <a:r>
              <a:rPr lang="ro-RO" sz="1800" dirty="0" err="1"/>
              <a:t>TikTok</a:t>
            </a:r>
            <a:r>
              <a:rPr lang="ro-RO" sz="1800" dirty="0"/>
              <a:t> – concept (nu trebuie filmat, se poate schița conținutul, ne imaginăm cum l-am structura)</a:t>
            </a:r>
          </a:p>
          <a:p>
            <a:endParaRPr lang="ro-RO" sz="1600" b="1" dirty="0"/>
          </a:p>
        </p:txBody>
      </p:sp>
      <p:sp>
        <p:nvSpPr>
          <p:cNvPr id="6" name="Title 1">
            <a:extLst>
              <a:ext uri="{FF2B5EF4-FFF2-40B4-BE49-F238E27FC236}">
                <a16:creationId xmlns:a16="http://schemas.microsoft.com/office/drawing/2014/main" id="{93715DDC-15B3-1A68-152B-FBF982022910}"/>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4. </a:t>
            </a:r>
            <a:r>
              <a:rPr lang="ro-RO" sz="1800" b="1" dirty="0">
                <a:solidFill>
                  <a:srgbClr val="7030A0"/>
                </a:solidFill>
                <a:effectLst/>
                <a:latin typeface="+mn-lt"/>
                <a:ea typeface="Calibri" panose="020F0502020204030204" pitchFamily="34" charset="0"/>
                <a:cs typeface="Times New Roman" panose="02020603050405020304" pitchFamily="18" charset="0"/>
              </a:rPr>
              <a:t>Participarea digitală activă </a:t>
            </a:r>
            <a:r>
              <a:rPr lang="ro-RO" sz="1800" b="1" dirty="0">
                <a:effectLst/>
                <a:latin typeface="+mn-lt"/>
                <a:ea typeface="Calibri" panose="020F0502020204030204" pitchFamily="34" charset="0"/>
                <a:cs typeface="Times New Roman" panose="02020603050405020304" pitchFamily="18" charset="0"/>
              </a:rPr>
              <a:t>- Instrumente și practici</a:t>
            </a:r>
            <a:br>
              <a:rPr lang="ro-RO" sz="1800" b="1" noProof="0" dirty="0">
                <a:effectLst/>
                <a:latin typeface="+mn-lt"/>
                <a:ea typeface="Calibri" panose="020F0502020204030204" pitchFamily="34" charset="0"/>
                <a:cs typeface="Times New Roman" panose="02020603050405020304" pitchFamily="18" charset="0"/>
              </a:rPr>
            </a:br>
            <a:r>
              <a:rPr lang="ro-RO" sz="1800" b="1" dirty="0">
                <a:latin typeface="+mn-lt"/>
                <a:ea typeface="Calibri" panose="020F0502020204030204" pitchFamily="34" charset="0"/>
                <a:cs typeface="Times New Roman" panose="02020603050405020304" pitchFamily="18" charset="0"/>
              </a:rPr>
              <a:t>4.3</a:t>
            </a:r>
            <a:r>
              <a:rPr lang="ro-RO" sz="1800" b="1" noProof="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Exercițiu în echipe: Crearea unei mini-campanii civice</a:t>
            </a:r>
            <a:r>
              <a:rPr lang="ro-RO" sz="1800"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(25 min)</a:t>
            </a:r>
            <a:endParaRPr lang="ro-RO" noProof="0" dirty="0">
              <a:latin typeface="+mn-lt"/>
            </a:endParaRPr>
          </a:p>
        </p:txBody>
      </p:sp>
    </p:spTree>
    <p:extLst>
      <p:ext uri="{BB962C8B-B14F-4D97-AF65-F5344CB8AC3E}">
        <p14:creationId xmlns:p14="http://schemas.microsoft.com/office/powerpoint/2010/main" val="4156761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B19ED-409F-31E9-AF9C-FE4B84F584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24FF2-0846-494B-3B26-1F133A7B0E25}"/>
              </a:ext>
            </a:extLst>
          </p:cNvPr>
          <p:cNvSpPr>
            <a:spLocks noGrp="1"/>
          </p:cNvSpPr>
          <p:nvPr>
            <p:ph idx="1"/>
          </p:nvPr>
        </p:nvSpPr>
        <p:spPr>
          <a:xfrm>
            <a:off x="838200" y="1617807"/>
            <a:ext cx="10515600" cy="3274233"/>
          </a:xfrm>
        </p:spPr>
        <p:txBody>
          <a:bodyPr>
            <a:normAutofit/>
          </a:bodyPr>
          <a:lstStyle/>
          <a:p>
            <a:endParaRPr lang="ro-RO" sz="1600" dirty="0">
              <a:solidFill>
                <a:srgbClr val="7030A0"/>
              </a:solidFill>
            </a:endParaRPr>
          </a:p>
          <a:p>
            <a:endParaRPr lang="ro-RO" sz="1600" dirty="0">
              <a:solidFill>
                <a:srgbClr val="7030A0"/>
              </a:solidFill>
            </a:endParaRPr>
          </a:p>
          <a:p>
            <a:endParaRPr lang="ro-RO" sz="1600" dirty="0">
              <a:solidFill>
                <a:srgbClr val="7030A0"/>
              </a:solidFill>
            </a:endParaRPr>
          </a:p>
          <a:p>
            <a:r>
              <a:rPr lang="ro-RO" sz="2400" dirty="0">
                <a:solidFill>
                  <a:srgbClr val="7030A0"/>
                </a:solidFill>
              </a:rPr>
              <a:t>O campanie bună începe cu </a:t>
            </a:r>
            <a:r>
              <a:rPr lang="ro-RO" sz="2400" b="1" dirty="0">
                <a:solidFill>
                  <a:srgbClr val="7030A0"/>
                </a:solidFill>
              </a:rPr>
              <a:t>o idee clară </a:t>
            </a:r>
            <a:r>
              <a:rPr lang="ro-RO" sz="2400" dirty="0">
                <a:solidFill>
                  <a:srgbClr val="7030A0"/>
                </a:solidFill>
              </a:rPr>
              <a:t>și continuă cu </a:t>
            </a:r>
            <a:r>
              <a:rPr lang="ro-RO" sz="2400" b="1" dirty="0">
                <a:solidFill>
                  <a:srgbClr val="7030A0"/>
                </a:solidFill>
              </a:rPr>
              <a:t>instrumentele potrivite</a:t>
            </a:r>
          </a:p>
          <a:p>
            <a:r>
              <a:rPr lang="ro-RO" sz="2400" b="1" dirty="0">
                <a:solidFill>
                  <a:srgbClr val="7030A0"/>
                </a:solidFill>
              </a:rPr>
              <a:t>Creativitatea și mesajul pot avea impact </a:t>
            </a:r>
            <a:r>
              <a:rPr lang="ro-RO" sz="2400" dirty="0">
                <a:solidFill>
                  <a:srgbClr val="7030A0"/>
                </a:solidFill>
              </a:rPr>
              <a:t>chiar și fără resurse complexe</a:t>
            </a:r>
          </a:p>
          <a:p>
            <a:r>
              <a:rPr lang="ro-RO" sz="2400" dirty="0">
                <a:solidFill>
                  <a:srgbClr val="7030A0"/>
                </a:solidFill>
              </a:rPr>
              <a:t>Platformele digitale oferă un spațiu real pentru participare civică, dacă sunt folosite cu responsabilitate și intenție clară</a:t>
            </a:r>
          </a:p>
          <a:p>
            <a:endParaRPr lang="ro-RO" sz="1600" dirty="0">
              <a:solidFill>
                <a:srgbClr val="7030A0"/>
              </a:solidFill>
            </a:endParaRPr>
          </a:p>
        </p:txBody>
      </p:sp>
    </p:spTree>
    <p:extLst>
      <p:ext uri="{BB962C8B-B14F-4D97-AF65-F5344CB8AC3E}">
        <p14:creationId xmlns:p14="http://schemas.microsoft.com/office/powerpoint/2010/main" val="1699699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0ADF8-ECC7-C260-6DA1-710E7532CD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343D58-4B52-5F97-2C83-3DCD1DB8290A}"/>
              </a:ext>
            </a:extLst>
          </p:cNvPr>
          <p:cNvSpPr>
            <a:spLocks noGrp="1"/>
          </p:cNvSpPr>
          <p:nvPr>
            <p:ph idx="1"/>
          </p:nvPr>
        </p:nvSpPr>
        <p:spPr>
          <a:xfrm>
            <a:off x="838200" y="1825625"/>
            <a:ext cx="10515600" cy="4516986"/>
          </a:xfrm>
        </p:spPr>
        <p:txBody>
          <a:bodyPr>
            <a:normAutofit lnSpcReduction="10000"/>
          </a:bodyPr>
          <a:lstStyle/>
          <a:p>
            <a:pPr lvl="0" algn="ctr">
              <a:lnSpc>
                <a:spcPct val="100000"/>
              </a:lnSpc>
              <a:spcAft>
                <a:spcPts val="800"/>
              </a:spcAft>
              <a:buSzPct val="100000"/>
              <a:tabLst>
                <a:tab pos="457200" algn="l"/>
              </a:tabLst>
            </a:pPr>
            <a:r>
              <a:rPr lang="ro-RO" sz="2000" kern="100" noProof="0" dirty="0">
                <a:solidFill>
                  <a:srgbClr val="00B050"/>
                </a:solidFill>
                <a:effectLst/>
                <a:ea typeface="Calibri" panose="020F0502020204030204" pitchFamily="34" charset="0"/>
                <a:cs typeface="Times New Roman" panose="02020603050405020304" pitchFamily="18" charset="0"/>
              </a:rPr>
              <a:t>Ce face un mesaj credibil în mediul digital?</a:t>
            </a:r>
          </a:p>
          <a:p>
            <a:pPr lvl="0" algn="ctr">
              <a:lnSpc>
                <a:spcPct val="100000"/>
              </a:lnSpc>
              <a:spcAft>
                <a:spcPts val="800"/>
              </a:spcAft>
              <a:buSzPct val="100000"/>
              <a:tabLst>
                <a:tab pos="457200" algn="l"/>
              </a:tabLst>
            </a:pPr>
            <a:r>
              <a:rPr lang="ro-RO" sz="2000" kern="100" noProof="0" dirty="0">
                <a:solidFill>
                  <a:srgbClr val="00B050"/>
                </a:solidFill>
                <a:effectLst/>
                <a:ea typeface="Calibri" panose="020F0502020204030204" pitchFamily="34" charset="0"/>
                <a:cs typeface="Times New Roman" panose="02020603050405020304" pitchFamily="18" charset="0"/>
              </a:rPr>
              <a:t>Cum evităm manipularea, dar atragem totuși atenția?</a:t>
            </a:r>
          </a:p>
          <a:p>
            <a:pPr lvl="0" algn="ctr">
              <a:lnSpc>
                <a:spcPct val="100000"/>
              </a:lnSpc>
              <a:spcAft>
                <a:spcPts val="800"/>
              </a:spcAft>
              <a:buSzPct val="100000"/>
              <a:tabLst>
                <a:tab pos="457200" algn="l"/>
              </a:tabLst>
            </a:pPr>
            <a:r>
              <a:rPr lang="ro-RO" sz="2000" kern="100" noProof="0" dirty="0">
                <a:solidFill>
                  <a:srgbClr val="00B050"/>
                </a:solidFill>
                <a:effectLst/>
                <a:ea typeface="Calibri" panose="020F0502020204030204" pitchFamily="34" charset="0"/>
                <a:cs typeface="Times New Roman" panose="02020603050405020304" pitchFamily="18" charset="0"/>
              </a:rPr>
              <a:t>Putem fi convingători fără să exagerăm?</a:t>
            </a:r>
          </a:p>
          <a:p>
            <a:pPr marL="0" indent="0" algn="ctr">
              <a:lnSpc>
                <a:spcPct val="100000"/>
              </a:lnSpc>
              <a:buNone/>
            </a:pPr>
            <a:r>
              <a:rPr lang="ro-RO" sz="1600" b="1" noProof="0" dirty="0"/>
              <a:t>mesaje „spectaculoase” VS construite corect, dar cu impact real</a:t>
            </a:r>
          </a:p>
          <a:p>
            <a:pPr algn="ctr">
              <a:lnSpc>
                <a:spcPct val="100000"/>
              </a:lnSpc>
            </a:pPr>
            <a:r>
              <a:rPr lang="ro-RO" sz="2000" kern="100" dirty="0">
                <a:solidFill>
                  <a:srgbClr val="00B050"/>
                </a:solidFill>
                <a:cs typeface="Times New Roman" panose="02020603050405020304" pitchFamily="18" charset="0"/>
              </a:rPr>
              <a:t>Care e diferența dintre autenticitate și popularitate?</a:t>
            </a:r>
          </a:p>
          <a:p>
            <a:pPr algn="ctr">
              <a:lnSpc>
                <a:spcPct val="100000"/>
              </a:lnSpc>
            </a:pPr>
            <a:r>
              <a:rPr lang="ro-RO" sz="2000" kern="100" dirty="0">
                <a:solidFill>
                  <a:srgbClr val="00B050"/>
                </a:solidFill>
                <a:cs typeface="Times New Roman" panose="02020603050405020304" pitchFamily="18" charset="0"/>
              </a:rPr>
              <a:t>Cât de mult contează tonul, sursele și designul în credibilitatea unui mesaj?</a:t>
            </a:r>
          </a:p>
          <a:p>
            <a:pPr algn="ctr">
              <a:lnSpc>
                <a:spcPct val="100000"/>
              </a:lnSpc>
            </a:pPr>
            <a:r>
              <a:rPr lang="ro-RO" sz="2000" kern="100" dirty="0">
                <a:solidFill>
                  <a:srgbClr val="00B050"/>
                </a:solidFill>
                <a:cs typeface="Times New Roman" panose="02020603050405020304" pitchFamily="18" charset="0"/>
              </a:rPr>
              <a:t>Poate fi viral un mesaj echilibrat și argumentat?</a:t>
            </a:r>
          </a:p>
          <a:p>
            <a:pPr algn="ctr">
              <a:lnSpc>
                <a:spcPct val="100000"/>
              </a:lnSpc>
            </a:pPr>
            <a:r>
              <a:rPr lang="ro-RO" sz="2000" kern="100" dirty="0">
                <a:solidFill>
                  <a:srgbClr val="00B050"/>
                </a:solidFill>
                <a:cs typeface="Times New Roman" panose="02020603050405020304" pitchFamily="18" charset="0"/>
              </a:rPr>
              <a:t>Ce îl face pe cineva să creadă (sau să nu creadă) un conținut digital?</a:t>
            </a:r>
          </a:p>
          <a:p>
            <a:r>
              <a:rPr lang="ro-RO" sz="1900" b="1" noProof="0" dirty="0">
                <a:solidFill>
                  <a:srgbClr val="7030A0"/>
                </a:solidFill>
              </a:rPr>
              <a:t>Credibilitatea și relevanța </a:t>
            </a:r>
            <a:r>
              <a:rPr lang="ro-RO" sz="1900" noProof="0" dirty="0">
                <a:solidFill>
                  <a:srgbClr val="7030A0"/>
                </a:solidFill>
              </a:rPr>
              <a:t>nu sunt opuse emoției, ci se bazează pe </a:t>
            </a:r>
            <a:r>
              <a:rPr lang="ro-RO" sz="1900" b="1" noProof="0" dirty="0">
                <a:solidFill>
                  <a:srgbClr val="7030A0"/>
                </a:solidFill>
              </a:rPr>
              <a:t>claritate, intenție și respect pentru public</a:t>
            </a:r>
          </a:p>
          <a:p>
            <a:r>
              <a:rPr lang="ro-RO" sz="1900" noProof="0" dirty="0">
                <a:solidFill>
                  <a:srgbClr val="7030A0"/>
                </a:solidFill>
              </a:rPr>
              <a:t>Un mesaj civic etic nu trebuie să fie plictisitor – trebuie să fie </a:t>
            </a:r>
            <a:r>
              <a:rPr lang="ro-RO" sz="1900" b="1" noProof="0" dirty="0">
                <a:solidFill>
                  <a:srgbClr val="7030A0"/>
                </a:solidFill>
              </a:rPr>
              <a:t>onest și bine construit</a:t>
            </a:r>
          </a:p>
        </p:txBody>
      </p:sp>
      <p:sp>
        <p:nvSpPr>
          <p:cNvPr id="6" name="Title 1">
            <a:extLst>
              <a:ext uri="{FF2B5EF4-FFF2-40B4-BE49-F238E27FC236}">
                <a16:creationId xmlns:a16="http://schemas.microsoft.com/office/drawing/2014/main" id="{2CEE4EB8-8280-89EB-ABAB-5C0E307FBBC2}"/>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5. Crearea de conținut digital responsabil și valoros</a:t>
            </a:r>
            <a:br>
              <a:rPr lang="ro-RO" sz="1800" b="1" noProof="0" dirty="0">
                <a:effectLst/>
                <a:latin typeface="+mn-lt"/>
                <a:ea typeface="Calibri" panose="020F0502020204030204" pitchFamily="34" charset="0"/>
                <a:cs typeface="Times New Roman" panose="02020603050405020304" pitchFamily="18" charset="0"/>
              </a:rPr>
            </a:br>
            <a:r>
              <a:rPr lang="ro-RO" sz="1800" b="1" dirty="0">
                <a:latin typeface="+mn-lt"/>
                <a:ea typeface="Calibri" panose="020F0502020204030204" pitchFamily="34" charset="0"/>
                <a:cs typeface="Times New Roman" panose="02020603050405020304" pitchFamily="18" charset="0"/>
              </a:rPr>
              <a:t>5.3</a:t>
            </a:r>
            <a:r>
              <a:rPr lang="ro-RO" sz="1800" b="1" noProof="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Dezbateri: Cum facem mesajele noastre mai credibile și relevante? </a:t>
            </a:r>
            <a:r>
              <a:rPr lang="ro-RO" sz="1800" b="1" kern="100" dirty="0">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4044843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5527EB7B-E0FF-83A6-1F1A-0B38D68EC3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B04AD6-B78F-4182-C0C4-54B442F63DCC}"/>
              </a:ext>
            </a:extLst>
          </p:cNvPr>
          <p:cNvSpPr>
            <a:spLocks noGrp="1"/>
          </p:cNvSpPr>
          <p:nvPr>
            <p:ph idx="1"/>
          </p:nvPr>
        </p:nvSpPr>
        <p:spPr>
          <a:xfrm>
            <a:off x="838200" y="1825625"/>
            <a:ext cx="10515600" cy="4516986"/>
          </a:xfrm>
        </p:spPr>
        <p:txBody>
          <a:bodyPr>
            <a:normAutofit/>
          </a:bodyPr>
          <a:lstStyle/>
          <a:p>
            <a:r>
              <a:rPr lang="ro-RO" sz="1800" dirty="0"/>
              <a:t>Grupuri, se decide structura</a:t>
            </a:r>
          </a:p>
          <a:p>
            <a:r>
              <a:rPr lang="ro-RO" sz="1800" dirty="0"/>
              <a:t>Se selectează teme (</a:t>
            </a:r>
            <a:r>
              <a:rPr lang="ro-RO" sz="1800" b="1" dirty="0">
                <a:highlight>
                  <a:srgbClr val="00FFFF"/>
                </a:highlight>
              </a:rPr>
              <a:t>exercițiu de concentrare: un singur mesaj, cu impact</a:t>
            </a:r>
            <a:r>
              <a:rPr lang="ro-RO" sz="1800" dirty="0"/>
              <a:t>), mini-dezbatere</a:t>
            </a: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problemă vreți să abordați și de ce?</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Cui vă adresați? Cine ar trebui să vadă mesajul vostru?</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mesaj vreți să transmiteți și prin ce ton (serios, emoțional, ironic)?</a:t>
            </a:r>
            <a:endParaRPr lang="en-US"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instrument digital vă ajută cel mai mult în această campanie?</a:t>
            </a:r>
            <a:endParaRPr lang="en-US" sz="2100" kern="100" dirty="0">
              <a:solidFill>
                <a:srgbClr val="00B050"/>
              </a:solidFill>
              <a:effectLst/>
              <a:ea typeface="Calibri" panose="020F0502020204030204" pitchFamily="34" charset="0"/>
              <a:cs typeface="Times New Roman" panose="02020603050405020304" pitchFamily="18" charset="0"/>
            </a:endParaRPr>
          </a:p>
          <a:p>
            <a:r>
              <a:rPr lang="ro-RO" sz="1800" dirty="0"/>
              <a:t>(accent pe </a:t>
            </a:r>
            <a:r>
              <a:rPr lang="ro-RO" sz="1800" b="1" dirty="0">
                <a:highlight>
                  <a:srgbClr val="00FFFF"/>
                </a:highlight>
              </a:rPr>
              <a:t>responsabilitate + </a:t>
            </a:r>
            <a:r>
              <a:rPr lang="ro-RO" sz="1800" b="1" dirty="0" err="1">
                <a:highlight>
                  <a:srgbClr val="00FFFF"/>
                </a:highlight>
              </a:rPr>
              <a:t>viralitate</a:t>
            </a:r>
            <a:r>
              <a:rPr lang="ro-RO" sz="1800" dirty="0"/>
              <a:t>) Fiecare echipă dezvoltă o propunere de conținut digital format din:</a:t>
            </a:r>
          </a:p>
          <a:p>
            <a:pPr lvl="1">
              <a:buFont typeface="+mj-lt"/>
              <a:buAutoNum type="arabicPeriod"/>
            </a:pPr>
            <a:r>
              <a:rPr lang="ro-RO" sz="1800" dirty="0"/>
              <a:t>Un vizual creat în </a:t>
            </a:r>
            <a:r>
              <a:rPr lang="ro-RO" sz="1800" dirty="0" err="1"/>
              <a:t>Canva</a:t>
            </a:r>
            <a:r>
              <a:rPr lang="ro-RO" sz="1800" dirty="0"/>
              <a:t> (poster, postare, design grafic simplu)</a:t>
            </a:r>
          </a:p>
          <a:p>
            <a:pPr lvl="1">
              <a:buFont typeface="+mj-lt"/>
              <a:buAutoNum type="arabicPeriod"/>
            </a:pPr>
            <a:r>
              <a:rPr lang="ro-RO" sz="1800" dirty="0"/>
              <a:t>Un scurt mesaj video schițat (filmat și editat în </a:t>
            </a:r>
            <a:r>
              <a:rPr lang="ro-RO" sz="1800" dirty="0" err="1"/>
              <a:t>CapCut</a:t>
            </a:r>
            <a:r>
              <a:rPr lang="ro-RO" sz="1800" dirty="0"/>
              <a:t> dacă e timp)</a:t>
            </a:r>
          </a:p>
          <a:p>
            <a:pPr lvl="1">
              <a:buFont typeface="+mj-lt"/>
              <a:buAutoNum type="arabicPeriod"/>
            </a:pPr>
            <a:r>
              <a:rPr lang="ro-RO" sz="1800" dirty="0"/>
              <a:t>Un </a:t>
            </a:r>
            <a:r>
              <a:rPr lang="ro-RO" sz="1800" dirty="0" err="1"/>
              <a:t>microtext</a:t>
            </a:r>
            <a:r>
              <a:rPr lang="ro-RO" sz="1800" dirty="0"/>
              <a:t> sau </a:t>
            </a:r>
            <a:r>
              <a:rPr lang="ro-RO" sz="1800" dirty="0" err="1"/>
              <a:t>caption</a:t>
            </a:r>
            <a:r>
              <a:rPr lang="ro-RO" sz="1800" dirty="0"/>
              <a:t> adaptat pentru </a:t>
            </a:r>
            <a:r>
              <a:rPr lang="ro-RO" sz="1800" dirty="0" err="1"/>
              <a:t>Threads</a:t>
            </a:r>
            <a:r>
              <a:rPr lang="ro-RO" sz="1800" dirty="0"/>
              <a:t> (sau Instagram/</a:t>
            </a:r>
            <a:r>
              <a:rPr lang="ro-RO" sz="1800" dirty="0" err="1"/>
              <a:t>TikTok</a:t>
            </a:r>
            <a:r>
              <a:rPr lang="ro-RO" sz="1800" dirty="0"/>
              <a:t>)</a:t>
            </a:r>
          </a:p>
          <a:p>
            <a:endParaRPr lang="ro-RO" sz="1600" b="1" dirty="0"/>
          </a:p>
        </p:txBody>
      </p:sp>
      <p:sp>
        <p:nvSpPr>
          <p:cNvPr id="6" name="Title 1">
            <a:extLst>
              <a:ext uri="{FF2B5EF4-FFF2-40B4-BE49-F238E27FC236}">
                <a16:creationId xmlns:a16="http://schemas.microsoft.com/office/drawing/2014/main" id="{60A3A07B-4FA3-3445-38B5-3E670CF3AC2C}"/>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5. Crearea de conținut digital responsabil și valoros</a:t>
            </a:r>
            <a:br>
              <a:rPr lang="ro-RO" sz="1800" b="1" noProof="0" dirty="0">
                <a:effectLst/>
                <a:latin typeface="+mn-lt"/>
                <a:ea typeface="Calibri" panose="020F0502020204030204" pitchFamily="34" charset="0"/>
                <a:cs typeface="Times New Roman" panose="02020603050405020304" pitchFamily="18" charset="0"/>
              </a:rPr>
            </a:br>
            <a:r>
              <a:rPr lang="ro-RO" sz="1800" b="1" dirty="0">
                <a:latin typeface="+mn-lt"/>
                <a:ea typeface="Calibri" panose="020F0502020204030204" pitchFamily="34" charset="0"/>
                <a:cs typeface="Times New Roman" panose="02020603050405020304" pitchFamily="18" charset="0"/>
              </a:rPr>
              <a:t>5.4</a:t>
            </a:r>
            <a:r>
              <a:rPr lang="ro-RO" sz="1800" b="1" noProof="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Exercițiu</a:t>
            </a:r>
            <a:r>
              <a:rPr lang="ro-RO" sz="1800" b="1" kern="100" dirty="0">
                <a:effectLst/>
                <a:latin typeface="+mn-lt"/>
                <a:ea typeface="Calibri" panose="020F0502020204030204" pitchFamily="34" charset="0"/>
                <a:cs typeface="Times New Roman" panose="02020603050405020304" pitchFamily="18" charset="0"/>
              </a:rPr>
              <a:t>: </a:t>
            </a:r>
            <a:r>
              <a:rPr lang="ro-RO" sz="1800" b="1" kern="100" dirty="0">
                <a:solidFill>
                  <a:srgbClr val="0070C0"/>
                </a:solidFill>
                <a:effectLst/>
                <a:latin typeface="+mn-lt"/>
                <a:ea typeface="Calibri" panose="020F0502020204030204" pitchFamily="34" charset="0"/>
                <a:cs typeface="Times New Roman" panose="02020603050405020304" pitchFamily="18" charset="0"/>
              </a:rPr>
              <a:t>Construim un mesaj viral pe rețele sociale, dar etic. </a:t>
            </a:r>
            <a:r>
              <a:rPr lang="ro-RO" sz="1800" b="1" kern="100" dirty="0">
                <a:effectLst/>
                <a:latin typeface="+mn-lt"/>
                <a:ea typeface="Calibri" panose="020F0502020204030204" pitchFamily="34" charset="0"/>
                <a:cs typeface="Times New Roman" panose="02020603050405020304" pitchFamily="18" charset="0"/>
              </a:rPr>
              <a:t>(30 min)</a:t>
            </a:r>
            <a:endParaRPr lang="ro-RO" noProof="0" dirty="0">
              <a:latin typeface="+mn-lt"/>
            </a:endParaRPr>
          </a:p>
        </p:txBody>
      </p:sp>
    </p:spTree>
    <p:extLst>
      <p:ext uri="{BB962C8B-B14F-4D97-AF65-F5344CB8AC3E}">
        <p14:creationId xmlns:p14="http://schemas.microsoft.com/office/powerpoint/2010/main" val="1415308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12DF8-ADA5-116E-85CE-D7CFBCD53F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C8E51E-CFA6-2250-782E-C491CB7DA78E}"/>
              </a:ext>
            </a:extLst>
          </p:cNvPr>
          <p:cNvSpPr>
            <a:spLocks noGrp="1"/>
          </p:cNvSpPr>
          <p:nvPr>
            <p:ph idx="1"/>
          </p:nvPr>
        </p:nvSpPr>
        <p:spPr>
          <a:xfrm>
            <a:off x="838200" y="461356"/>
            <a:ext cx="10515600" cy="5989320"/>
          </a:xfrm>
        </p:spPr>
        <p:txBody>
          <a:bodyPr>
            <a:normAutofit/>
          </a:bodyPr>
          <a:lstStyle/>
          <a:p>
            <a:r>
              <a:rPr lang="en-US" sz="2000" i="1" dirty="0"/>
              <a:t>[</a:t>
            </a:r>
            <a:r>
              <a:rPr lang="ro-RO" sz="2000" i="1" dirty="0" err="1"/>
              <a:t>chatGPT</a:t>
            </a:r>
            <a:r>
              <a:rPr lang="en-US" sz="2000" i="1" dirty="0"/>
              <a:t>]</a:t>
            </a:r>
            <a:r>
              <a:rPr lang="ro-RO" sz="2000" i="1" dirty="0"/>
              <a:t> Sănătate mintală în școală</a:t>
            </a:r>
          </a:p>
          <a:p>
            <a:pPr lvl="1"/>
            <a:r>
              <a:rPr lang="ro-RO" sz="1600" i="1" dirty="0"/>
              <a:t>„Nu ești leneș. Poate e anxietate. Hai să vorbim.”</a:t>
            </a:r>
          </a:p>
          <a:p>
            <a:pPr lvl="1"/>
            <a:r>
              <a:rPr lang="ro-RO" sz="1600" i="1" dirty="0"/>
              <a:t>„Dacă nu se vede, nu înseamnă că nu doare.”</a:t>
            </a:r>
          </a:p>
          <a:p>
            <a:r>
              <a:rPr lang="ro-RO" sz="2000" i="1" dirty="0"/>
              <a:t>Transport public și siguranță</a:t>
            </a:r>
          </a:p>
          <a:p>
            <a:pPr lvl="1"/>
            <a:r>
              <a:rPr lang="ro-RO" sz="1600" i="1" dirty="0"/>
              <a:t>„Mai multă lumină în stații = mai puțină frică pentru fete.”</a:t>
            </a:r>
          </a:p>
          <a:p>
            <a:pPr lvl="1"/>
            <a:r>
              <a:rPr lang="ro-RO" sz="1600" i="1" dirty="0"/>
              <a:t>„Autobuzul care vine o dată pe oră nu ajută elevii.”</a:t>
            </a:r>
          </a:p>
          <a:p>
            <a:r>
              <a:rPr lang="ro-RO" sz="2000" i="1" dirty="0"/>
              <a:t>Educație sexuală și relații sănătoase</a:t>
            </a:r>
          </a:p>
          <a:p>
            <a:pPr lvl="1"/>
            <a:r>
              <a:rPr lang="ro-RO" sz="1600" i="1" dirty="0"/>
              <a:t>„Informația salvează, rușinea nu.”</a:t>
            </a:r>
          </a:p>
          <a:p>
            <a:pPr lvl="1"/>
            <a:r>
              <a:rPr lang="ro-RO" sz="1600" i="1" dirty="0"/>
              <a:t>„E normal să întrebi. E grav să taci.”</a:t>
            </a:r>
          </a:p>
          <a:p>
            <a:r>
              <a:rPr lang="ro-RO" sz="2000" i="1" dirty="0"/>
              <a:t>Spații pentru tineri în oraș</a:t>
            </a:r>
          </a:p>
          <a:p>
            <a:pPr lvl="1"/>
            <a:r>
              <a:rPr lang="ro-RO" sz="1600" i="1" dirty="0"/>
              <a:t>„Nu vrem mall-uri. Vrem spații unde să fim noi.”</a:t>
            </a:r>
          </a:p>
          <a:p>
            <a:pPr lvl="1"/>
            <a:r>
              <a:rPr lang="ro-RO" sz="1600" i="1" dirty="0"/>
              <a:t>„Unde ne vedem dacă tot ce avem e o parcare?”</a:t>
            </a:r>
          </a:p>
          <a:p>
            <a:r>
              <a:rPr lang="ro-RO" sz="2000" i="1" dirty="0"/>
              <a:t>Dezinformare și </a:t>
            </a:r>
            <a:r>
              <a:rPr lang="ro-RO" sz="2000" i="1" dirty="0" err="1"/>
              <a:t>fake</a:t>
            </a:r>
            <a:r>
              <a:rPr lang="ro-RO" sz="2000" i="1" dirty="0"/>
              <a:t> </a:t>
            </a:r>
            <a:r>
              <a:rPr lang="ro-RO" sz="2000" i="1" dirty="0" err="1"/>
              <a:t>news</a:t>
            </a:r>
            <a:endParaRPr lang="ro-RO" sz="2000" i="1" dirty="0"/>
          </a:p>
          <a:p>
            <a:pPr lvl="1"/>
            <a:r>
              <a:rPr lang="ro-RO" sz="1600" i="1" dirty="0"/>
              <a:t>„Nu da </a:t>
            </a:r>
            <a:r>
              <a:rPr lang="ro-RO" sz="1600" i="1" dirty="0" err="1"/>
              <a:t>share</a:t>
            </a:r>
            <a:r>
              <a:rPr lang="ro-RO" sz="1600" i="1" dirty="0"/>
              <a:t> înainte să citești.”</a:t>
            </a:r>
          </a:p>
          <a:p>
            <a:pPr lvl="1"/>
            <a:r>
              <a:rPr lang="ro-RO" sz="1600" i="1" dirty="0"/>
              <a:t>„Ce simți nu e tot timpul ce e adevărat.”</a:t>
            </a:r>
          </a:p>
          <a:p>
            <a:r>
              <a:rPr lang="ro-RO" sz="2000" i="1" dirty="0"/>
              <a:t>Discursul de ură / toleranță</a:t>
            </a:r>
          </a:p>
          <a:p>
            <a:pPr lvl="1"/>
            <a:r>
              <a:rPr lang="ro-RO" sz="1600" i="1" dirty="0"/>
              <a:t>„Dacă nu arunci cu </a:t>
            </a:r>
            <a:r>
              <a:rPr lang="ro-RO" sz="1600" i="1" dirty="0" err="1"/>
              <a:t>hate</a:t>
            </a:r>
            <a:r>
              <a:rPr lang="ro-RO" sz="1600" i="1" dirty="0"/>
              <a:t> în curtea școlii, de ce o faci online?”</a:t>
            </a:r>
          </a:p>
          <a:p>
            <a:pPr lvl="1"/>
            <a:r>
              <a:rPr lang="ro-RO" sz="1600" i="1" dirty="0"/>
              <a:t>„Nu e cool să râzi de altcineva. E curaj să-l susții.”</a:t>
            </a:r>
            <a:endParaRPr lang="ro-RO" sz="1200" i="1" dirty="0"/>
          </a:p>
        </p:txBody>
      </p:sp>
    </p:spTree>
    <p:extLst>
      <p:ext uri="{BB962C8B-B14F-4D97-AF65-F5344CB8AC3E}">
        <p14:creationId xmlns:p14="http://schemas.microsoft.com/office/powerpoint/2010/main" val="1634777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879EB245-F808-207C-1D28-B282717CEA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E8232-1F39-3F29-55B3-CA7366643832}"/>
              </a:ext>
            </a:extLst>
          </p:cNvPr>
          <p:cNvSpPr>
            <a:spLocks noGrp="1"/>
          </p:cNvSpPr>
          <p:nvPr>
            <p:ph idx="1"/>
          </p:nvPr>
        </p:nvSpPr>
        <p:spPr>
          <a:xfrm>
            <a:off x="838200" y="1060854"/>
            <a:ext cx="10515600" cy="4454641"/>
          </a:xfrm>
        </p:spPr>
        <p:txBody>
          <a:bodyPr>
            <a:normAutofit/>
          </a:bodyPr>
          <a:lstStyle/>
          <a:p>
            <a:pPr algn="ctr"/>
            <a:r>
              <a:rPr lang="ro-RO" sz="2000" dirty="0">
                <a:solidFill>
                  <a:srgbClr val="00B050"/>
                </a:solidFill>
              </a:rPr>
              <a:t>Care este ideea centrală și cui se adresează?</a:t>
            </a:r>
          </a:p>
          <a:p>
            <a:pPr algn="ctr"/>
            <a:r>
              <a:rPr lang="ro-RO" sz="2000" dirty="0">
                <a:solidFill>
                  <a:srgbClr val="00B050"/>
                </a:solidFill>
              </a:rPr>
              <a:t>Ce emoție vrei să transmiți și prin ce ton?</a:t>
            </a:r>
          </a:p>
          <a:p>
            <a:pPr algn="ctr"/>
            <a:r>
              <a:rPr lang="ro-RO" sz="2000" dirty="0">
                <a:solidFill>
                  <a:srgbClr val="00B050"/>
                </a:solidFill>
              </a:rPr>
              <a:t>Ce elemente ai ales să incluzi sau să eviți?</a:t>
            </a:r>
          </a:p>
          <a:p>
            <a:pPr algn="ctr"/>
            <a:r>
              <a:rPr lang="ro-RO" sz="2000" dirty="0">
                <a:solidFill>
                  <a:srgbClr val="00B050"/>
                </a:solidFill>
              </a:rPr>
              <a:t>Cum știi că mesajul tău este etic și responsabil?</a:t>
            </a:r>
          </a:p>
          <a:p>
            <a:endParaRPr lang="ro-RO" sz="2000" dirty="0">
              <a:solidFill>
                <a:srgbClr val="7030A0"/>
              </a:solidFill>
            </a:endParaRPr>
          </a:p>
          <a:p>
            <a:endParaRPr lang="ro-RO" sz="2000" dirty="0">
              <a:solidFill>
                <a:srgbClr val="7030A0"/>
              </a:solidFill>
            </a:endParaRPr>
          </a:p>
          <a:p>
            <a:r>
              <a:rPr lang="ro-RO" sz="2000" dirty="0">
                <a:solidFill>
                  <a:srgbClr val="7030A0"/>
                </a:solidFill>
              </a:rPr>
              <a:t>Viralitatea nu trebuie obținută cu orice preț – </a:t>
            </a:r>
            <a:r>
              <a:rPr lang="ro-RO" sz="2000" b="1" dirty="0">
                <a:solidFill>
                  <a:srgbClr val="7030A0"/>
                </a:solidFill>
              </a:rPr>
              <a:t>mesajul contează</a:t>
            </a:r>
          </a:p>
          <a:p>
            <a:r>
              <a:rPr lang="ro-RO" sz="2000" b="1" dirty="0">
                <a:solidFill>
                  <a:srgbClr val="7030A0"/>
                </a:solidFill>
              </a:rPr>
              <a:t>Etica și creativitatea </a:t>
            </a:r>
            <a:r>
              <a:rPr lang="ro-RO" sz="2000" dirty="0">
                <a:solidFill>
                  <a:srgbClr val="7030A0"/>
                </a:solidFill>
              </a:rPr>
              <a:t>pot merge mână în mână în spațiul digital</a:t>
            </a:r>
          </a:p>
          <a:p>
            <a:r>
              <a:rPr lang="ro-RO" sz="2000" b="1" dirty="0">
                <a:solidFill>
                  <a:srgbClr val="7030A0"/>
                </a:solidFill>
              </a:rPr>
              <a:t>Responsabilitatea</a:t>
            </a:r>
            <a:r>
              <a:rPr lang="ro-RO" sz="2000" dirty="0">
                <a:solidFill>
                  <a:srgbClr val="7030A0"/>
                </a:solidFill>
              </a:rPr>
              <a:t> înseamnă să transmiți ceva relevant, </a:t>
            </a:r>
            <a:r>
              <a:rPr lang="ro-RO" sz="2000" b="1" dirty="0">
                <a:solidFill>
                  <a:srgbClr val="7030A0"/>
                </a:solidFill>
              </a:rPr>
              <a:t>fără a dezinforma sau agresa</a:t>
            </a:r>
          </a:p>
          <a:p>
            <a:endParaRPr lang="ro-RO" sz="1600" dirty="0">
              <a:solidFill>
                <a:srgbClr val="7030A0"/>
              </a:solidFill>
            </a:endParaRPr>
          </a:p>
        </p:txBody>
      </p:sp>
    </p:spTree>
    <p:extLst>
      <p:ext uri="{BB962C8B-B14F-4D97-AF65-F5344CB8AC3E}">
        <p14:creationId xmlns:p14="http://schemas.microsoft.com/office/powerpoint/2010/main" val="2361132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72163-A067-4AC9-6246-0661CE4092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B4A0A4-EE57-5415-F840-CD09C1ACE71E}"/>
              </a:ext>
            </a:extLst>
          </p:cNvPr>
          <p:cNvSpPr>
            <a:spLocks noGrp="1"/>
          </p:cNvSpPr>
          <p:nvPr>
            <p:ph idx="1"/>
          </p:nvPr>
        </p:nvSpPr>
        <p:spPr>
          <a:xfrm>
            <a:off x="838200" y="1825625"/>
            <a:ext cx="10515600" cy="4516986"/>
          </a:xfrm>
        </p:spPr>
        <p:txBody>
          <a:bodyPr>
            <a:normAutofit/>
          </a:bodyPr>
          <a:lstStyle/>
          <a:p>
            <a:pPr lvl="0" algn="ctr">
              <a:lnSpc>
                <a:spcPct val="107000"/>
              </a:lnSpc>
              <a:spcAft>
                <a:spcPts val="800"/>
              </a:spcAft>
              <a:buSzPct val="100000"/>
              <a:tabLst>
                <a:tab pos="457200" algn="l"/>
              </a:tabLst>
            </a:pPr>
            <a:endParaRPr lang="ro-RO" sz="2100" kern="100" dirty="0">
              <a:solidFill>
                <a:srgbClr val="00B050"/>
              </a:solidFill>
              <a:effectLst/>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endParaRPr lang="ro-RO" sz="2100" kern="100" dirty="0">
              <a:solidFill>
                <a:srgbClr val="00B050"/>
              </a:solidFill>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ți s-a părut cel mai </a:t>
            </a:r>
            <a:r>
              <a:rPr lang="ro-RO" sz="2100" b="1" kern="100" dirty="0">
                <a:solidFill>
                  <a:srgbClr val="00B050"/>
                </a:solidFill>
                <a:effectLst/>
                <a:ea typeface="Calibri" panose="020F0502020204030204" pitchFamily="34" charset="0"/>
                <a:cs typeface="Times New Roman" panose="02020603050405020304" pitchFamily="18" charset="0"/>
              </a:rPr>
              <a:t>util</a:t>
            </a:r>
            <a:r>
              <a:rPr lang="ro-RO" sz="2100" kern="100" dirty="0">
                <a:solidFill>
                  <a:srgbClr val="00B050"/>
                </a:solidFill>
                <a:effectLst/>
                <a:ea typeface="Calibri" panose="020F0502020204030204" pitchFamily="34" charset="0"/>
                <a:cs typeface="Times New Roman" panose="02020603050405020304" pitchFamily="18" charset="0"/>
              </a:rPr>
              <a:t>, </a:t>
            </a:r>
            <a:r>
              <a:rPr lang="ro-RO" sz="2100" b="1" kern="100" dirty="0">
                <a:solidFill>
                  <a:srgbClr val="00B050"/>
                </a:solidFill>
                <a:effectLst/>
                <a:ea typeface="Calibri" panose="020F0502020204030204" pitchFamily="34" charset="0"/>
                <a:cs typeface="Times New Roman" panose="02020603050405020304" pitchFamily="18" charset="0"/>
              </a:rPr>
              <a:t>neașteptat</a:t>
            </a:r>
            <a:r>
              <a:rPr lang="ro-RO" sz="2100" kern="100" dirty="0">
                <a:solidFill>
                  <a:srgbClr val="00B050"/>
                </a:solidFill>
                <a:effectLst/>
                <a:ea typeface="Calibri" panose="020F0502020204030204" pitchFamily="34" charset="0"/>
                <a:cs typeface="Times New Roman" panose="02020603050405020304" pitchFamily="18" charset="0"/>
              </a:rPr>
              <a:t> sau </a:t>
            </a:r>
            <a:r>
              <a:rPr lang="ro-RO" sz="2100" b="1" kern="100" dirty="0">
                <a:solidFill>
                  <a:srgbClr val="00B050"/>
                </a:solidFill>
                <a:effectLst/>
                <a:ea typeface="Calibri" panose="020F0502020204030204" pitchFamily="34" charset="0"/>
                <a:cs typeface="Times New Roman" panose="02020603050405020304" pitchFamily="18" charset="0"/>
              </a:rPr>
              <a:t>interesant</a:t>
            </a:r>
            <a:r>
              <a:rPr lang="ro-RO" sz="2100" kern="100" dirty="0">
                <a:solidFill>
                  <a:srgbClr val="00B050"/>
                </a:solidFill>
                <a:effectLst/>
                <a:ea typeface="Calibri" panose="020F0502020204030204" pitchFamily="34" charset="0"/>
                <a:cs typeface="Times New Roman" panose="02020603050405020304" pitchFamily="18" charset="0"/>
              </a:rPr>
              <a:t>?</a:t>
            </a:r>
          </a:p>
          <a:p>
            <a:pPr marL="0" lvl="0" indent="0" algn="ctr">
              <a:lnSpc>
                <a:spcPct val="107000"/>
              </a:lnSpc>
              <a:spcAft>
                <a:spcPts val="800"/>
              </a:spcAft>
              <a:buSzPct val="100000"/>
              <a:buNone/>
              <a:tabLst>
                <a:tab pos="457200" algn="l"/>
              </a:tabLst>
            </a:pPr>
            <a:r>
              <a:rPr lang="ro-RO" sz="2100" kern="100" dirty="0">
                <a:solidFill>
                  <a:srgbClr val="7030A0"/>
                </a:solidFill>
                <a:effectLst/>
                <a:ea typeface="Calibri" panose="020F0502020204030204" pitchFamily="34" charset="0"/>
                <a:cs typeface="Times New Roman" panose="02020603050405020304" pitchFamily="18" charset="0"/>
              </a:rPr>
              <a:t>Fiecare pleacă de aici cu o </a:t>
            </a:r>
            <a:r>
              <a:rPr lang="ro-RO" sz="2100" b="1" kern="100" dirty="0">
                <a:solidFill>
                  <a:srgbClr val="7030A0"/>
                </a:solidFill>
                <a:effectLst/>
                <a:ea typeface="Calibri" panose="020F0502020204030204" pitchFamily="34" charset="0"/>
                <a:cs typeface="Times New Roman" panose="02020603050405020304" pitchFamily="18" charset="0"/>
              </a:rPr>
              <a:t>idee</a:t>
            </a:r>
            <a:r>
              <a:rPr lang="ro-RO" sz="2100" kern="100" dirty="0">
                <a:solidFill>
                  <a:srgbClr val="7030A0"/>
                </a:solidFill>
                <a:effectLst/>
                <a:ea typeface="Calibri" panose="020F0502020204030204" pitchFamily="34" charset="0"/>
                <a:cs typeface="Times New Roman" panose="02020603050405020304" pitchFamily="18" charset="0"/>
              </a:rPr>
              <a:t> sau o </a:t>
            </a:r>
            <a:r>
              <a:rPr lang="ro-RO" sz="2100" b="1" kern="100" dirty="0">
                <a:solidFill>
                  <a:srgbClr val="7030A0"/>
                </a:solidFill>
                <a:effectLst/>
                <a:ea typeface="Calibri" panose="020F0502020204030204" pitchFamily="34" charset="0"/>
                <a:cs typeface="Times New Roman" panose="02020603050405020304" pitchFamily="18" charset="0"/>
              </a:rPr>
              <a:t>întrebare/ curiozitate</a:t>
            </a:r>
            <a:r>
              <a:rPr lang="ro-RO" sz="2100" kern="100" dirty="0">
                <a:solidFill>
                  <a:srgbClr val="7030A0"/>
                </a:solidFill>
                <a:effectLst/>
                <a:ea typeface="Calibri" panose="020F0502020204030204" pitchFamily="34" charset="0"/>
                <a:cs typeface="Times New Roman" panose="02020603050405020304" pitchFamily="18" charset="0"/>
              </a:rPr>
              <a:t> în plus</a:t>
            </a:r>
          </a:p>
          <a:p>
            <a:endParaRPr lang="ro-RO" sz="1600" b="1" dirty="0"/>
          </a:p>
        </p:txBody>
      </p:sp>
      <p:sp>
        <p:nvSpPr>
          <p:cNvPr id="6" name="Title 1">
            <a:extLst>
              <a:ext uri="{FF2B5EF4-FFF2-40B4-BE49-F238E27FC236}">
                <a16:creationId xmlns:a16="http://schemas.microsoft.com/office/drawing/2014/main" id="{81EDD1E1-8E7B-8E68-02F2-2E71E48D9CF8}"/>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Concluzii și feedback</a:t>
            </a:r>
            <a:br>
              <a:rPr lang="ro-RO" sz="1800" b="1" noProof="0" dirty="0">
                <a:effectLst/>
                <a:latin typeface="+mn-lt"/>
                <a:ea typeface="Calibri" panose="020F0502020204030204" pitchFamily="34" charset="0"/>
                <a:cs typeface="Times New Roman" panose="02020603050405020304" pitchFamily="18" charset="0"/>
              </a:rPr>
            </a:br>
            <a:r>
              <a:rPr lang="ro-RO" sz="1800" b="1" kern="100" dirty="0">
                <a:solidFill>
                  <a:srgbClr val="0070C0"/>
                </a:solidFill>
                <a:effectLst/>
                <a:latin typeface="+mn-lt"/>
                <a:ea typeface="Calibri" panose="020F0502020204030204" pitchFamily="34" charset="0"/>
                <a:cs typeface="Times New Roman" panose="02020603050405020304" pitchFamily="18" charset="0"/>
              </a:rPr>
              <a:t>Feedback rapid: Ideile valoroase cu care </a:t>
            </a:r>
            <a:r>
              <a:rPr lang="ro-RO" sz="1800" b="1" kern="100" dirty="0" err="1">
                <a:solidFill>
                  <a:srgbClr val="0070C0"/>
                </a:solidFill>
                <a:effectLst/>
                <a:latin typeface="+mn-lt"/>
                <a:ea typeface="Calibri" panose="020F0502020204030204" pitchFamily="34" charset="0"/>
                <a:cs typeface="Times New Roman" panose="02020603050405020304" pitchFamily="18" charset="0"/>
              </a:rPr>
              <a:t>pleacăm</a:t>
            </a:r>
            <a:r>
              <a:rPr lang="ro-RO" sz="1800" b="1" kern="100" dirty="0">
                <a:solidFill>
                  <a:srgbClr val="0070C0"/>
                </a:solidFill>
                <a:effectLst/>
                <a:latin typeface="+mn-lt"/>
                <a:ea typeface="Calibri" panose="020F0502020204030204" pitchFamily="34" charset="0"/>
                <a:cs typeface="Times New Roman" panose="02020603050405020304" pitchFamily="18" charset="0"/>
              </a:rPr>
              <a:t>. </a:t>
            </a:r>
            <a:r>
              <a:rPr lang="ro-RO" sz="1800" b="1" kern="100"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3720540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C2B5-244B-CBA9-B721-8EDFD2ADB8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F341AC-3E93-008B-212B-D1963D7F385F}"/>
              </a:ext>
            </a:extLst>
          </p:cNvPr>
          <p:cNvSpPr>
            <a:spLocks noGrp="1"/>
          </p:cNvSpPr>
          <p:nvPr>
            <p:ph idx="1"/>
          </p:nvPr>
        </p:nvSpPr>
        <p:spPr>
          <a:xfrm>
            <a:off x="838200" y="1825625"/>
            <a:ext cx="10515600" cy="4516986"/>
          </a:xfrm>
        </p:spPr>
        <p:txBody>
          <a:bodyPr>
            <a:normAutofit/>
          </a:bodyPr>
          <a:lstStyle/>
          <a:p>
            <a:pPr marL="0" lvl="0" indent="0" algn="ctr">
              <a:lnSpc>
                <a:spcPct val="107000"/>
              </a:lnSpc>
              <a:spcAft>
                <a:spcPts val="800"/>
              </a:spcAft>
              <a:buSzPct val="100000"/>
              <a:buNone/>
              <a:tabLst>
                <a:tab pos="457200" algn="l"/>
              </a:tabLst>
            </a:pPr>
            <a:r>
              <a:rPr lang="ro-RO" sz="2100" kern="100" dirty="0">
                <a:effectLst/>
                <a:ea typeface="Calibri" panose="020F0502020204030204" pitchFamily="34" charset="0"/>
                <a:cs typeface="Times New Roman" panose="02020603050405020304" pitchFamily="18" charset="0"/>
                <a:hlinkClick r:id="rId2"/>
              </a:rPr>
              <a:t>https://create.kahoot.it/preview/46cfed96-1737-4244-b73f-dd9821bb97c5</a:t>
            </a:r>
            <a:r>
              <a:rPr lang="ro-RO" sz="2100" kern="100" dirty="0">
                <a:effectLst/>
                <a:ea typeface="Calibri" panose="020F0502020204030204" pitchFamily="34" charset="0"/>
                <a:cs typeface="Times New Roman" panose="02020603050405020304" pitchFamily="18" charset="0"/>
              </a:rPr>
              <a:t> </a:t>
            </a:r>
          </a:p>
          <a:p>
            <a:pPr marL="0" lvl="0" indent="0" algn="ctr">
              <a:lnSpc>
                <a:spcPct val="107000"/>
              </a:lnSpc>
              <a:spcAft>
                <a:spcPts val="800"/>
              </a:spcAft>
              <a:buSzPct val="100000"/>
              <a:buNone/>
              <a:tabLst>
                <a:tab pos="457200" algn="l"/>
              </a:tabLst>
            </a:pPr>
            <a:r>
              <a:rPr lang="ro-RO" sz="2100" kern="100" dirty="0">
                <a:effectLst/>
                <a:ea typeface="Calibri" panose="020F0502020204030204" pitchFamily="34" charset="0"/>
                <a:cs typeface="Times New Roman" panose="02020603050405020304" pitchFamily="18" charset="0"/>
                <a:hlinkClick r:id="rId3"/>
              </a:rPr>
              <a:t>https://create.kahoot.it/details/recapitulare-scroll-control/46cfed96-1737-4244-b73f-dd9821bb97c5</a:t>
            </a:r>
            <a:r>
              <a:rPr lang="ro-RO" sz="2100" kern="100" dirty="0">
                <a:ea typeface="Calibri" panose="020F0502020204030204" pitchFamily="34" charset="0"/>
                <a:cs typeface="Times New Roman" panose="02020603050405020304" pitchFamily="18" charset="0"/>
              </a:rPr>
              <a:t> </a:t>
            </a:r>
            <a:endParaRPr lang="ro-RO" sz="2100" kern="100" dirty="0">
              <a:effectLst/>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2299809C-B606-DF86-228C-E2721C7A125A}"/>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Concluzii și feedback</a:t>
            </a:r>
            <a:br>
              <a:rPr lang="ro-RO" sz="1800" b="1" noProof="0" dirty="0">
                <a:effectLst/>
                <a:latin typeface="+mn-lt"/>
                <a:ea typeface="Calibri" panose="020F0502020204030204" pitchFamily="34" charset="0"/>
                <a:cs typeface="Times New Roman" panose="02020603050405020304" pitchFamily="18" charset="0"/>
              </a:rPr>
            </a:br>
            <a:r>
              <a:rPr lang="ro-RO" sz="1800" b="1" dirty="0">
                <a:solidFill>
                  <a:srgbClr val="0070C0"/>
                </a:solidFill>
                <a:effectLst/>
                <a:latin typeface="+mn-lt"/>
                <a:ea typeface="Calibri" panose="020F0502020204030204" pitchFamily="34" charset="0"/>
                <a:cs typeface="Times New Roman" panose="02020603050405020304" pitchFamily="18" charset="0"/>
              </a:rPr>
              <a:t>Recapitulare: Ce am învățat? </a:t>
            </a:r>
            <a:r>
              <a:rPr lang="ro-RO" sz="1800" b="1"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3129217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96EAA-BF33-381C-AC16-373E6022BA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B910DD-3BF4-C268-A25F-9109BFF5DFF7}"/>
              </a:ext>
            </a:extLst>
          </p:cNvPr>
          <p:cNvSpPr>
            <a:spLocks noGrp="1"/>
          </p:cNvSpPr>
          <p:nvPr>
            <p:ph idx="1"/>
          </p:nvPr>
        </p:nvSpPr>
        <p:spPr>
          <a:xfrm>
            <a:off x="838200" y="1825625"/>
            <a:ext cx="10515600" cy="4516986"/>
          </a:xfrm>
        </p:spPr>
        <p:txBody>
          <a:bodyPr>
            <a:normAutofit/>
          </a:bodyPr>
          <a:lstStyle/>
          <a:p>
            <a:pPr lvl="0" algn="ctr">
              <a:lnSpc>
                <a:spcPct val="107000"/>
              </a:lnSpc>
              <a:spcAft>
                <a:spcPts val="800"/>
              </a:spcAft>
              <a:buSzPct val="100000"/>
              <a:tabLst>
                <a:tab pos="457200" algn="l"/>
              </a:tabLst>
            </a:pPr>
            <a:endParaRPr lang="ro-RO" sz="2100" kern="100" dirty="0">
              <a:solidFill>
                <a:srgbClr val="00B050"/>
              </a:solidFill>
              <a:ea typeface="Calibri" panose="020F0502020204030204" pitchFamily="34" charset="0"/>
              <a:cs typeface="Times New Roman" panose="02020603050405020304" pitchFamily="18" charset="0"/>
            </a:endParaRP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ați putea face diferit după atelierul de azi?</a:t>
            </a: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Credeți că veți reacționa altfel când vedeți o postare virală?</a:t>
            </a: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Ce ați vrea să le spuneți altor colegi care nu au fost azi aici?</a:t>
            </a:r>
          </a:p>
          <a:p>
            <a:pPr lvl="0" algn="ctr">
              <a:lnSpc>
                <a:spcPct val="107000"/>
              </a:lnSpc>
              <a:spcAft>
                <a:spcPts val="800"/>
              </a:spcAft>
              <a:buSzPct val="100000"/>
              <a:tabLst>
                <a:tab pos="457200" algn="l"/>
              </a:tabLst>
            </a:pPr>
            <a:r>
              <a:rPr lang="ro-RO" sz="2100" kern="100" dirty="0">
                <a:solidFill>
                  <a:srgbClr val="00B050"/>
                </a:solidFill>
                <a:effectLst/>
                <a:ea typeface="Calibri" panose="020F0502020204030204" pitchFamily="34" charset="0"/>
                <a:cs typeface="Times New Roman" panose="02020603050405020304" pitchFamily="18" charset="0"/>
              </a:rPr>
              <a:t>Aveți idei de campanii digitale pe care le-ați porni?</a:t>
            </a:r>
          </a:p>
          <a:p>
            <a:pPr marL="0" lvl="0" indent="0" algn="ctr">
              <a:lnSpc>
                <a:spcPct val="107000"/>
              </a:lnSpc>
              <a:spcAft>
                <a:spcPts val="800"/>
              </a:spcAft>
              <a:buSzPct val="100000"/>
              <a:buNone/>
              <a:tabLst>
                <a:tab pos="457200" algn="l"/>
              </a:tabLst>
            </a:pPr>
            <a:r>
              <a:rPr lang="ro-RO" sz="2100" kern="100" dirty="0">
                <a:solidFill>
                  <a:srgbClr val="7030A0"/>
                </a:solidFill>
                <a:effectLst/>
                <a:ea typeface="Calibri" panose="020F0502020204030204" pitchFamily="34" charset="0"/>
                <a:cs typeface="Times New Roman" panose="02020603050405020304" pitchFamily="18" charset="0"/>
              </a:rPr>
              <a:t>Viitorul digital e al vostru, dar și responsabilitatea de a îl folosi </a:t>
            </a:r>
            <a:r>
              <a:rPr lang="ro-RO" sz="2100" b="1" kern="100" dirty="0">
                <a:solidFill>
                  <a:srgbClr val="7030A0"/>
                </a:solidFill>
                <a:effectLst/>
                <a:ea typeface="Calibri" panose="020F0502020204030204" pitchFamily="34" charset="0"/>
                <a:cs typeface="Times New Roman" panose="02020603050405020304" pitchFamily="18" charset="0"/>
              </a:rPr>
              <a:t>etic</a:t>
            </a:r>
            <a:r>
              <a:rPr lang="ro-RO" sz="2100" kern="100" dirty="0">
                <a:solidFill>
                  <a:srgbClr val="7030A0"/>
                </a:solidFill>
                <a:effectLst/>
                <a:ea typeface="Calibri" panose="020F0502020204030204" pitchFamily="34" charset="0"/>
                <a:cs typeface="Times New Roman" panose="02020603050405020304" pitchFamily="18" charset="0"/>
              </a:rPr>
              <a:t> și pentru </a:t>
            </a:r>
            <a:r>
              <a:rPr lang="ro-RO" sz="2100" b="1" kern="100" dirty="0">
                <a:solidFill>
                  <a:srgbClr val="7030A0"/>
                </a:solidFill>
                <a:effectLst/>
                <a:ea typeface="Calibri" panose="020F0502020204030204" pitchFamily="34" charset="0"/>
                <a:cs typeface="Times New Roman" panose="02020603050405020304" pitchFamily="18" charset="0"/>
              </a:rPr>
              <a:t>propria dezvoltare </a:t>
            </a:r>
            <a:r>
              <a:rPr lang="ro-RO" sz="2100" kern="100" dirty="0">
                <a:solidFill>
                  <a:srgbClr val="7030A0"/>
                </a:solidFill>
                <a:effectLst/>
                <a:ea typeface="Calibri" panose="020F0502020204030204" pitchFamily="34" charset="0"/>
                <a:cs typeface="Times New Roman" panose="02020603050405020304" pitchFamily="18" charset="0"/>
              </a:rPr>
              <a:t>e tot a voastră</a:t>
            </a:r>
          </a:p>
          <a:p>
            <a:endParaRPr lang="ro-RO" sz="1600" b="1" dirty="0"/>
          </a:p>
        </p:txBody>
      </p:sp>
      <p:sp>
        <p:nvSpPr>
          <p:cNvPr id="6" name="Title 1">
            <a:extLst>
              <a:ext uri="{FF2B5EF4-FFF2-40B4-BE49-F238E27FC236}">
                <a16:creationId xmlns:a16="http://schemas.microsoft.com/office/drawing/2014/main" id="{5D5C1F50-6978-7829-C66B-1E06FBC41B6F}"/>
              </a:ext>
            </a:extLst>
          </p:cNvPr>
          <p:cNvSpPr>
            <a:spLocks noGrp="1"/>
          </p:cNvSpPr>
          <p:nvPr>
            <p:ph type="title"/>
          </p:nvPr>
        </p:nvSpPr>
        <p:spPr>
          <a:xfrm>
            <a:off x="838200" y="365125"/>
            <a:ext cx="10515600" cy="1325563"/>
          </a:xfrm>
          <a:solidFill>
            <a:schemeClr val="bg2"/>
          </a:solidFill>
        </p:spPr>
        <p:txBody>
          <a:bodyPr>
            <a:normAutofit/>
          </a:bodyPr>
          <a:lstStyle/>
          <a:p>
            <a:r>
              <a:rPr lang="ro-RO" sz="1800" b="1" dirty="0">
                <a:effectLst/>
                <a:latin typeface="+mn-lt"/>
                <a:ea typeface="Calibri" panose="020F0502020204030204" pitchFamily="34" charset="0"/>
                <a:cs typeface="Times New Roman" panose="02020603050405020304" pitchFamily="18" charset="0"/>
              </a:rPr>
              <a:t>Concluzii și feedback</a:t>
            </a:r>
            <a:br>
              <a:rPr lang="ro-RO" sz="1800" b="1" noProof="0" dirty="0">
                <a:effectLst/>
                <a:latin typeface="+mn-lt"/>
                <a:ea typeface="Calibri" panose="020F0502020204030204" pitchFamily="34" charset="0"/>
                <a:cs typeface="Times New Roman" panose="02020603050405020304" pitchFamily="18" charset="0"/>
              </a:rPr>
            </a:br>
            <a:r>
              <a:rPr lang="ro-RO" sz="1800" b="1" kern="100" dirty="0">
                <a:solidFill>
                  <a:srgbClr val="0070C0"/>
                </a:solidFill>
                <a:effectLst/>
                <a:latin typeface="+mn-lt"/>
                <a:ea typeface="Calibri" panose="020F0502020204030204" pitchFamily="34" charset="0"/>
                <a:cs typeface="Times New Roman" panose="02020603050405020304" pitchFamily="18" charset="0"/>
              </a:rPr>
              <a:t>Discuție ghidată: Ce facem mai departe? </a:t>
            </a:r>
            <a:r>
              <a:rPr lang="ro-RO" sz="1800" b="1" kern="100" dirty="0">
                <a:solidFill>
                  <a:srgbClr val="808080"/>
                </a:solidFill>
                <a:effectLst/>
                <a:latin typeface="+mn-lt"/>
                <a:ea typeface="Calibri" panose="020F0502020204030204" pitchFamily="34" charset="0"/>
                <a:cs typeface="Times New Roman" panose="02020603050405020304" pitchFamily="18" charset="0"/>
              </a:rPr>
              <a:t>(10 min)</a:t>
            </a:r>
            <a:endParaRPr lang="ro-RO" noProof="0" dirty="0">
              <a:latin typeface="+mn-lt"/>
            </a:endParaRPr>
          </a:p>
        </p:txBody>
      </p:sp>
    </p:spTree>
    <p:extLst>
      <p:ext uri="{BB962C8B-B14F-4D97-AF65-F5344CB8AC3E}">
        <p14:creationId xmlns:p14="http://schemas.microsoft.com/office/powerpoint/2010/main" val="4284409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1653</TotalTime>
  <Words>5594</Words>
  <Application>Microsoft Office PowerPoint</Application>
  <PresentationFormat>Widescreen</PresentationFormat>
  <Paragraphs>419</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1. Introducere și exerciții de deschidere 1.1. Întrebare de start: Ce faci prima dată când intri pe telefon dimineața? Sau ce faci prima dată când te trezești? (5 min)</vt:lpstr>
      <vt:lpstr>1. Introducere și exerciții de deschidere 1.2. Discuție ghidată: Ai ales sau ai fost ales? // conceptul de bulă digitală. (5 min)</vt:lpstr>
      <vt:lpstr>PowerPoint Presentation</vt:lpstr>
      <vt:lpstr>PowerPoint Presentation</vt:lpstr>
      <vt:lpstr>PowerPoint Presentation</vt:lpstr>
      <vt:lpstr>PowerPoint Presentation</vt:lpstr>
      <vt:lpstr>PowerPoint Presentation</vt:lpstr>
      <vt:lpstr>1. Introducere și exerciții de deschidere 1.3. Mini-exercițiu interactiv și reflecții: Scrie 3 cuvinte despre participarea digitală. (10 min)</vt:lpstr>
      <vt:lpstr>PowerPoint Presentation</vt:lpstr>
      <vt:lpstr>PowerPoint Presentation</vt:lpstr>
      <vt:lpstr>1. Introducere și exerciții de deschidere 1.4. Mini-exercițiu și discuție ghidată: Care e o postare virală care te-a influențat? De ce? (5 min)</vt:lpstr>
      <vt:lpstr>2. Interpretarea și evaluarea informațiilor online 2.1. Prezentare: Cum circulă informația în mediul digital? (10 min)</vt:lpstr>
      <vt:lpstr>PowerPoint Presentation</vt:lpstr>
      <vt:lpstr>PowerPoint Presentation</vt:lpstr>
      <vt:lpstr>2. Interpretarea și evaluarea informațiilor online 2.2. Exercițiu participativ de gândire critică: Mituri vs. realitate în participarea digitală (15 min)</vt:lpstr>
      <vt:lpstr>PowerPoint Presentation</vt:lpstr>
      <vt:lpstr>2. Interpretarea și evaluarea informațiilor online 2.3. Analiză critică în echipe: Aceeași știre, perspective diferite și veridicitate. (15 min)</vt:lpstr>
      <vt:lpstr>PowerPoint Presentation</vt:lpstr>
      <vt:lpstr>2. Interpretarea și evaluarea informațiilor online 2.4. Joc interactiv: Votează impactul (20 min)</vt:lpstr>
      <vt:lpstr>3. Verificarea informațiilor și combaterea dezinformării - Instrumente (fact-checking) 3.1. Prezentare: Cum recunoaștem informațiile false? (10 min)</vt:lpstr>
      <vt:lpstr>PowerPoint Presentation</vt:lpstr>
      <vt:lpstr>PowerPoint Presentation</vt:lpstr>
      <vt:lpstr>PowerPoint Presentation</vt:lpstr>
      <vt:lpstr>3. Verificarea informațiilor și combaterea dezinformării - Instrumente (fact-checking) 3.2. Exercițiu practic: Detectează știrile false. (20 min)</vt:lpstr>
      <vt:lpstr>3. Verificarea informațiilor și combaterea dezinformării - Instrumente (fact-checking) 3.3. Joc interactiv: „Get Bad News” - Cum funcționează dezinformarea? (30 min)</vt:lpstr>
      <vt:lpstr>PowerPoint Presentation</vt:lpstr>
      <vt:lpstr>4. Participarea digitală activă - Instrumente și practici 4.1. Prezentare: Identitatea digitală și siguranța online (10 min)</vt:lpstr>
      <vt:lpstr>PowerPoint Presentation</vt:lpstr>
      <vt:lpstr>4. Participarea digitală activă - Instrumente și practici 4.2. Explorare practică: Cum ne facem vocea auzită online? (10 min)</vt:lpstr>
      <vt:lpstr>PowerPoint Presentation</vt:lpstr>
      <vt:lpstr>PowerPoint Presentation</vt:lpstr>
      <vt:lpstr>4. Participarea digitală activă - Instrumente și practici 4.3. Exercițiu în echipe: Crearea unei mini-campanii civice (25 min)</vt:lpstr>
      <vt:lpstr>PowerPoint Presentation</vt:lpstr>
      <vt:lpstr>5. Crearea de conținut digital responsabil și valoros 5.3. Dezbateri: Cum facem mesajele noastre mai credibile și relevante? (10 min)</vt:lpstr>
      <vt:lpstr>5. Crearea de conținut digital responsabil și valoros 5.4. Exercițiu: Construim un mesaj viral pe rețele sociale, dar etic. (30 min)</vt:lpstr>
      <vt:lpstr>PowerPoint Presentation</vt:lpstr>
      <vt:lpstr>PowerPoint Presentation</vt:lpstr>
      <vt:lpstr>Concluzii și feedback Feedback rapid: Ideile valoroase cu care pleacăm. (10 min)</vt:lpstr>
      <vt:lpstr>Concluzii și feedback Recapitulare: Ce am învățat? (10 min)</vt:lpstr>
      <vt:lpstr>Concluzii și feedback Discuție ghidată: Ce facem mai departe? (10 min)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Cosmin Holeab</dc:creator>
  <cp:lastModifiedBy>Cosmin Holeab</cp:lastModifiedBy>
  <cp:revision>138</cp:revision>
  <dcterms:created xsi:type="dcterms:W3CDTF">2025-05-17T11:09:55Z</dcterms:created>
  <dcterms:modified xsi:type="dcterms:W3CDTF">2025-06-05T05:24:19Z</dcterms:modified>
</cp:coreProperties>
</file>